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88" r:id="rId4"/>
    <p:sldId id="258" r:id="rId5"/>
    <p:sldId id="259" r:id="rId6"/>
    <p:sldId id="260" r:id="rId7"/>
    <p:sldId id="261" r:id="rId8"/>
    <p:sldId id="262" r:id="rId9"/>
    <p:sldId id="263" r:id="rId10"/>
    <p:sldId id="289" r:id="rId11"/>
    <p:sldId id="264" r:id="rId12"/>
    <p:sldId id="290" r:id="rId13"/>
    <p:sldId id="265" r:id="rId14"/>
    <p:sldId id="266" r:id="rId15"/>
    <p:sldId id="267" r:id="rId16"/>
    <p:sldId id="291" r:id="rId17"/>
    <p:sldId id="292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199"/>
    <p:restoredTop sz="94610"/>
  </p:normalViewPr>
  <p:slideViewPr>
    <p:cSldViewPr snapToGrid="0" snapToObjects="1">
      <p:cViewPr varScale="1">
        <p:scale>
          <a:sx n="296" d="100"/>
          <a:sy n="296" d="100"/>
        </p:scale>
        <p:origin x="254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gif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gif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3776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to Week 12! Today we cover the final major topics: generative models.
KEY POINTS:
• This lecture bridges fundamentals with cutting-edge AI
• We'll cover VAEs, GANs, Diffusion Models, Transformers, and Self-Supervised Learning
• These are the building blocks of DALL-E, Stable Diffusion, ChatGPT, and modern AI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8CB044-869F-16FF-A142-B8D7E0DF3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903033-3C22-6EA5-6E89-533D7DF0DE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E41259-D171-1BA8-D276-8A2DEDEAF6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VAE is the first truly generative deep learning model.
THE KEY INSIGHT:
• Standard autoencoder: z is a single point - can't sample meaningfully
• VAE: z is a DISTRIBUTION (mean + variance) - can sample new points!
THE LOSS FUNCTION:
• Reconstruction: Make sure we can rebuild the input
• KL Divergence: Force the latent space to be "nice" (close to N(0,1))
• β controls the trade-off (higher β = smoother latent space, blurrier outputs)
REPARAMETERIZATION TRICK: z = μ + σ*ε allows backprop through sampling.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147835-0B26-8DAD-AF62-241EDB53EF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828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latent space is where the magic happens.
WHAT KL REGULARIZATION DOES:
• Without it: Encoder puts each class in a tiny isolated region
• With it: Forces distributions to overlap with N(0,1)
• Result: Continuous, smooth manifold
WHY THIS MATTERS:
• Can interpolate between any two points
• Random samples decode to valid images
• Latent directions often correspond to semantic attributes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60F519-E22B-4BF8-6BEE-8E086DDED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2FF9CB-C112-561A-51A7-3BE3429784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CED03A-0704-2C2C-575B-1F4D98A9F4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latent space is where the magic happens.
WHAT KL REGULARIZATION DOES:
• Without it: Encoder puts each class in a tiny isolated region
• With it: Forces distributions to overlap with N(0,1)
• Result: Continuous, smooth manifold
WHY THIS MATTERS:
• Can interpolate between any two points
• Random samples decode to valid images
• Latent directions often correspond to semantic attributes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C501-982C-E130-0AF8-35E37A2D63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017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Interpolation is one of the coolest VAE applications.
LINEAR vs SPHERICAL:
• Linear (Lerp): Simple, works okay
• Spherical (Slerp): Better for high-dimensional spaces
APPLICATIONS:
• Image morphing between faces
• Style transfer
• Attribute manipulation (make face older, add glasses)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Conditional VAE gives us CONTROL over generation.
KEY MODIFICATION:
• Both encoder and decoder receive the class label y
• Encoder: q(z|x,y) - "given this image and its label, what's z?"
• Decoder: p(x|z,y) - "given z and a label, generate an image"
WHY CONDITION BOTH?
• Encoder: Helps separate class-specific from class-independent features
• Decoder: Tells it WHAT to generate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CVAE sampling gives controlled generation.
THE PROCESS:
1. Choose the class you want (e.g., digit "7")
2. Sample z from standard normal
3. Decoder uses both z and class label
4. Output: A new "7" we've never seen before!
DIVERSITY: Same class + different z = different variations.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FC7A9-CDA3-84D6-266B-498F5FCC8A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2A2E48-709F-8757-920C-8B29113D25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4D3E2F-C124-116C-0BC6-D591E28374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CVAE sampling gives controlled generation.
THE PROCESS:
1. Choose the class you want (e.g., digit "7")
2. Sample z from standard normal
3. Decoder uses both z and class label
4. Output: A new "7" we've never seen before!
DIVERSITY: Same class + different z = different variations.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5904E0-E30B-49E2-D84A-F5497678F9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054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40156-E338-0736-AEE0-0F96F44EC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ABC067-A318-C3CA-DFFE-D7246B59F2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7B207C-5B35-7EDF-EA44-FDAF24FE5C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CVAE sampling gives controlled generation.
THE PROCESS:
1. Choose the class you want (e.g., digit "7")
2. Sample z from standard normal
3. Decoder uses both z and class label
4. Output: A new "7" we've never seen before!
DIVERSITY: Same class + different z = different variations.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C317F-5F33-8A9A-310A-3001FBAFEE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179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CVAE has real practical applications.
MEDICAL IMAGING:
• Generate rare pathologies for training
• Augment small datasets
• Synthesize missing modalities (MRI from CT)
LIMITATIONS:
• MSE reconstruction loss → blurry outputs
• This is why GANs became popular - they produce SHARP 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Section transition: GANs - a completely different approach.
THE ADVERSARIAL IDEA (Goodfellow 2014):
• What if we trained a "critic" to judge quality?
• Generator tries to fool the critic
• They improve together through competition
ANALOGY: Counterfeiter vs. Police
• Counterfeiter (G) tries to make fake money
• Police (D) tries to detect fakes
• Both get better over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Quick recap of what we've learned so far.
REVIEW:
• Perceptrons are the basic unit - weighted sum + activation
• MLPs stack layers for non-linear function approximation
• CNNs use spatial inductive biases for images
• Proper initialization prevents vanishing/exploding gradients
TRANSITION: Now we'll use these building blocks for GENERATION, not just classification.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GAN architecture - two networks competing.
GENERATOR:
• Input: Random noise z (e.g., 100-dimensional)
• Output: Fake image in data space
• Architecture: Typically transposed convolutions
DISCRIMINATOR:
• Input: Image (real or fake)
• Output: Probability it's real
• Architecture: Standard CNN classifier
KEY: They share NO weights - completely separate networks.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minimax objective is the mathematical heart of GANs.
INTUITION:
• D wants to maximize: correctly classify real (high) and fake (low)
• G wants to minimize: make D think fakes are real
NASH EQUILIBRIUM:
• When G perfectly matches the real data distribution
• D outputs 0.5 for everything (can't tell the difference)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GAN training is notoriously tricky.
PRACTICAL TIPS:
• Train D for k steps, then G for 1 step (k=1-5 typical)
• Use Adam with lr=0.0002, β1=0.5
• Label smoothing: Use 0.9 instead of 1.0 for real labels
• LeakyReLU in D, ReLU in G
• BatchNorm in both (but not in D's first/last layer)
THE BALANCE: D must be good enough to provide signal, but not so good G can't learn.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loss functions for different problems.
STANDARD GAN: BCE loss - original, but vanishing gradients when D is too good
WGAN: Wasserstein distance - meaningful loss values, stable training
LSGAN: Least squares - penalizes samples far from decision boundary
HINGE: Used in BigGAN, StyleGAN - state-of-the-art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GAN training challenges - what can go wrong.
MODE COLLAPSE: G finds one image that fools D and keeps producing it
• Solution: Minibatch discrimination, feature matching
VANISHING GRADIENTS: D gets too good → G receives no learning signal
• Solution: Non-saturating loss, WGAN
EVALUATION: FID score measures quality AND diversity.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Evolution of GAN architectures.
DCGAN (2016): First stable deep GAN - all-convolutional, BatchNorm, foundation for everything
StyleGAN (2019): Photorealistic faces - mapping network, AdaIN, progressive training
MEDICAL: Pix2Pix for image translation, CycleGAN for unpaired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Conditional GAN for controlled generation.
HOW TO CONDITION:
• Concatenate label to z for generator
• Concatenate label to image for discriminator
• Or: Use embedding + FiLM (feature-wise linear modulation)
APPLICATIONS:
• Class-conditional: Generate specific categories
• Image-to-image: Pix2Pix for segmentation→image
• Super-resolution: SRGAN, ESRGAN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Section transition: Diffusion Models - the new SOTA.
THE BIG PICTURE:
• VAE: Blurry but fast
• GAN: Sharp but unstable
• Diffusion: Best quality, but slower
THIS POWERS: DALL-E 2, Stable Diffusion, Midjourney, Imagen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diffusion process - forward and reverse.
FORWARD PROCESS (fixed, no learning):
• Gradually add Gaussian noise over T steps
• After T steps: pure noise, no information left
REVERSE PROCESS (learned):
• Start from noise, iteratively denoise
• Neural network predicts the noise at each step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DDPM training is surprisingly simple.
THE TRICK:
• Don't predict the clean image
• Don't predict the mean
• Predict the NOISE that was added!
ARCHITECTURE: U-Net with time embedding (sinusoidal, like positional encoding).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45D4C-980B-F216-BEAA-2B0AC5E67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DADDC5-8A8B-D335-1D7F-15595805F1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9201BE-7039-0CDB-2F3A-46599211F1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Quick recap of what we've learned so far.
REVIEW:
• Perceptrons are the basic unit - weighted sum + activation
• MLPs stack layers for non-linear function approximation
• CNNs use spatial inductive biases for images
• Proper initialization prevents vanishing/exploding gradients
TRANSITION: Now we'll use these building blocks for GENERATION, not just classification.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54C1F-013D-0D76-CDF1-D0B7E140A8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5743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Latent Diffusion / Stable Diffusion - efficiency breakthrough.
THE PROBLEM: Diffusion in pixel space is expensive (512×512×3)
THE SOLUTION:
• First compress to latent space with VAE (64×64×4)
• Do diffusion in latent space (64× less compute!)
• Decode back to pixels at the end
TEXT CONDITIONING: CLIP encodes text, cross-attention in U-Net.
CLASSIFIER-FREE GUIDANCE: Interpolate conditional and unconditional for stronger text following.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Section transition: Transformers - attention is all you need.
REVOLUTION (2017):
• Replaced RNNs entirely with attention
• Parallel computation
• Captures long-range dependencies directly
NOW EVERYWHERE: GPT, BERT, ViT, CLIP, modern diffusion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Self-attention - every position talks to every other.
THE COMPUTATION:
1. Project input to Q, K, V
2. Compute similarity: QK^T
3. Scale by √d_k
4. Softmax → attention weights
5. Weighted sum of V → output
MULTI-HEAD: Multiple attention heads learn different patterns.
POSITIONAL ENCODING: Add position info since attention is permutation invariant.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Vision Transformer - treating images as sequences.
THE KEY IDEA:
• Split image into 16×16 patches
• Each patch is a "token"
• Apply standard transformer
[CLS] TOKEN: Aggregates global information for classification.
MEDICAL IMAGING: UNETR, SwinUNETR for 3D segmentation.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Section transition: Self-Supervised Learning.
THE PROBLEM: Labels are expensive!
• ImageNet: Millions of hours to label
• Medical: Expert annotation is costly
THE SOLUTION: Create supervised signals from data itself.
Fine-tune with few labeled examples.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Contrastive learning - learning by comparison.
SIMCLR:
1. Create two augmented views of same image
2. Encode both
3. Push them together (positive pair)
4. Push apart from other images (negatives)
MOCO: Memory bank of negatives
BYOL: No negatives needed!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Masked Autoencoder - BERT for images.
THE RECIPE:
1. Mask 75% of patches
2. Encode only visible patches
3. Reconstruct masked patches
WHY 75%? Images are redundant, need hard task.
FOUNDATION MODEL PARADIGM: Pretrain on unlabeled data → fine-tune with few labels.
This is how modern AI is built!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Loss functions are how we tell the network what we want.
KEY INSIGHTS:
• MSE for regression - penalizes large errors more (squared)
• Cross-entropy for classification - measures distribution difference
• Dice loss for segmentation - handles class imbalance naturally
• For generative models: KL divergence measures distribution similarity
PRACTICAL TIP: Compound losses (CE + Dice) often work best for medical segmentation.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Training components that make deep learning work.
INITIALIZATION:
• Xavier/Glorot: Good for sigmoid/tanh - keeps variance stable
• He/Kaiming: Designed for ReLU - accounts for half the neurons being zero
REGULARIZATION:
• L2 (weight decay): Prevents weights from growing too large
• Dropout: Forces redundancy, like training an ensemble
• Data augmentation: The most powerful regularizer - more data!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Convolutions are the key to efficient image processing.
INDUCTIVE BIASES:
• Translation equivariance: A cat is a cat regardless of position
• Local connectivity: Nearby pixels are more related
• Parameter sharing: Same filter applied everywhere
ARCHITECTURE PATTERNS:
• Conv → BatchNorm → ReLU is the standard block
• Stride or pooling for downsampling
• More channels as spatial size decreases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U-Net: The workhorse of medical image segmentation.
KEY INNOVATION: Skip connections!
• Encoder loses spatial detail but gains semantic understanding
• Decoder needs that spatial detail back
• Skip connections provide a "shortcut" for fine details
PRACTICAL NOTE: 
• U-Net works with very few training samples
• Standard in medical imaging since 2015
• Still competitive with transformers for many tasks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Section transition: Now we enter GENERATIVE models.
FUNDAMENTAL QUESTION: How do we generate NEW data?
THREE APPROACHES:
1. VAE: Learn a probabilistic latent space, sample and decode
2. GAN: Train a generator to fool a discriminator
3. Diffusion: Iteratively denoise random noise into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VAE is the first truly generative deep learning model.
THE KEY INSIGHT:
• Standard autoencoder: z is a single point - can't sample meaningfully
• VAE: z is a DISTRIBUTION (mean + variance) - can sample new points!
THE LOSS FUNCTION:
• Reconstruction: Make sure we can rebuild the input
• KL Divergence: Force the latent space to be "nice" (close to N(0,1))
• β controls the trade-off (higher β = smoother latent space, blurrier outputs)
REPARAMETERIZATION TRICK: z = μ + σ*ε allows backprop through sampling.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11" Type="http://schemas.openxmlformats.org/officeDocument/2006/relationships/image" Target="../media/image45.png"/><Relationship Id="rId5" Type="http://schemas.openxmlformats.org/officeDocument/2006/relationships/image" Target="../media/image39.png"/><Relationship Id="rId10" Type="http://schemas.openxmlformats.org/officeDocument/2006/relationships/image" Target="../media/image44.png"/><Relationship Id="rId4" Type="http://schemas.openxmlformats.org/officeDocument/2006/relationships/image" Target="../media/image38.png"/><Relationship Id="rId9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5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56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10" Type="http://schemas.openxmlformats.org/officeDocument/2006/relationships/image" Target="../media/image63.png"/><Relationship Id="rId4" Type="http://schemas.openxmlformats.org/officeDocument/2006/relationships/image" Target="../media/image57.png"/><Relationship Id="rId9" Type="http://schemas.openxmlformats.org/officeDocument/2006/relationships/image" Target="../media/image6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openxmlformats.org/officeDocument/2006/relationships/image" Target="../media/image76.png"/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12" Type="http://schemas.openxmlformats.org/officeDocument/2006/relationships/image" Target="../media/image7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png"/><Relationship Id="rId11" Type="http://schemas.openxmlformats.org/officeDocument/2006/relationships/image" Target="../media/image74.png"/><Relationship Id="rId5" Type="http://schemas.openxmlformats.org/officeDocument/2006/relationships/image" Target="../media/image68.png"/><Relationship Id="rId10" Type="http://schemas.openxmlformats.org/officeDocument/2006/relationships/image" Target="../media/image73.png"/><Relationship Id="rId4" Type="http://schemas.openxmlformats.org/officeDocument/2006/relationships/image" Target="../media/image67.png"/><Relationship Id="rId9" Type="http://schemas.openxmlformats.org/officeDocument/2006/relationships/image" Target="../media/image7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7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png"/><Relationship Id="rId13" Type="http://schemas.openxmlformats.org/officeDocument/2006/relationships/image" Target="../media/image88.png"/><Relationship Id="rId3" Type="http://schemas.openxmlformats.org/officeDocument/2006/relationships/image" Target="../media/image78.png"/><Relationship Id="rId7" Type="http://schemas.openxmlformats.org/officeDocument/2006/relationships/image" Target="../media/image82.png"/><Relationship Id="rId12" Type="http://schemas.openxmlformats.org/officeDocument/2006/relationships/image" Target="../media/image8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1.png"/><Relationship Id="rId11" Type="http://schemas.openxmlformats.org/officeDocument/2006/relationships/image" Target="../media/image86.png"/><Relationship Id="rId5" Type="http://schemas.openxmlformats.org/officeDocument/2006/relationships/image" Target="../media/image80.png"/><Relationship Id="rId10" Type="http://schemas.openxmlformats.org/officeDocument/2006/relationships/image" Target="../media/image85.png"/><Relationship Id="rId4" Type="http://schemas.openxmlformats.org/officeDocument/2006/relationships/image" Target="../media/image79.png"/><Relationship Id="rId9" Type="http://schemas.openxmlformats.org/officeDocument/2006/relationships/image" Target="../media/image84.png"/><Relationship Id="rId14" Type="http://schemas.openxmlformats.org/officeDocument/2006/relationships/image" Target="../media/image89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gif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71500" y="1251645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spcBef>
                <a:spcPts val="300"/>
              </a:spcBef>
              <a:spcAft>
                <a:spcPts val="1500"/>
              </a:spcAft>
              <a:buNone/>
            </a:pPr>
            <a:r>
              <a:rPr lang="en-US" sz="10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 12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571500" y="1781175"/>
            <a:ext cx="7267194" cy="502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6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Neural Networks &amp; Generative AI</a:t>
            </a:r>
            <a:endParaRPr lang="en-US" sz="3600" dirty="0"/>
          </a:p>
        </p:txBody>
      </p:sp>
      <p:sp>
        <p:nvSpPr>
          <p:cNvPr id="5" name="Text 3"/>
          <p:cNvSpPr/>
          <p:nvPr/>
        </p:nvSpPr>
        <p:spPr>
          <a:xfrm>
            <a:off x="571500" y="2817465"/>
            <a:ext cx="762000" cy="381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71500" y="3236565"/>
            <a:ext cx="8161020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90"/>
              </a:lnSpc>
              <a:buNone/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Computer Modelling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571500" y="3705076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spcBef>
                <a:spcPts val="6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Technical University of Košice • Faculty of Electrical Engineering and Informatics</a:t>
            </a:r>
            <a:endParaRPr lang="en-US" sz="1050" dirty="0"/>
          </a:p>
        </p:txBody>
      </p:sp>
      <p:pic>
        <p:nvPicPr>
          <p:cNvPr id="8" name="Image 0" descr="/tmp/rasterized-gradient-3ba7d56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05400"/>
            <a:ext cx="9144000" cy="381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F1AAE4-CE18-D9FA-5242-3E11D111D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06B52AA-6C0C-01BD-6008-83EE15B2A077}"/>
              </a:ext>
            </a:extLst>
          </p:cNvPr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63073E64-8F72-78DF-DB94-7D7A499EBB99}"/>
              </a:ext>
            </a:extLst>
          </p:cNvPr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288F4FC-E953-DA45-8F5F-131CDE5C30A9}"/>
              </a:ext>
            </a:extLst>
          </p:cNvPr>
          <p:cNvSpPr/>
          <p:nvPr/>
        </p:nvSpPr>
        <p:spPr>
          <a:xfrm>
            <a:off x="590550" y="228600"/>
            <a:ext cx="5618140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VAE Architecture: Learning Probabilistic Latent Spaces</a:t>
            </a:r>
            <a:endParaRPr lang="en-US" sz="1650" dirty="0"/>
          </a:p>
        </p:txBody>
      </p:sp>
      <p:pic>
        <p:nvPicPr>
          <p:cNvPr id="66" name="Picture 65" descr="A graph of a divergent function&#10;&#10;AI-generated content may be incorrect.">
            <a:extLst>
              <a:ext uri="{FF2B5EF4-FFF2-40B4-BE49-F238E27FC236}">
                <a16:creationId xmlns:a16="http://schemas.microsoft.com/office/drawing/2014/main" id="{E80C0E47-2621-2ED3-15B9-F321DAEB7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321" y="1396150"/>
            <a:ext cx="6583357" cy="235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51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4953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28600"/>
            <a:ext cx="57150" cy="2667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47650"/>
            <a:ext cx="2552596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Latent Space Structure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381000" y="1358205"/>
            <a:ext cx="3913882" cy="3188940"/>
          </a:xfrm>
          <a:prstGeom prst="roundRect">
            <a:avLst>
              <a:gd name="adj" fmla="val 2390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1529060" y="1548705"/>
            <a:ext cx="1649965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120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2D Latent Space Visualization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1385441" y="2013496"/>
            <a:ext cx="1905000" cy="1905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1680716" y="2404021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1823591" y="2356396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1756916" y="2546896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1918841" y="2480221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2633216" y="2308771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2776091" y="2451646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2871341" y="2356396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2728466" y="2546896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2156966" y="3261271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2299841" y="3356521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2395091" y="3213646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2252216" y="3499396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2301999" y="3741390"/>
            <a:ext cx="7332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z₁</a:t>
            </a:r>
            <a:endParaRPr lang="en-US" sz="675" dirty="0"/>
          </a:p>
        </p:txBody>
      </p:sp>
      <p:sp>
        <p:nvSpPr>
          <p:cNvPr id="21" name="Text 19"/>
          <p:cNvSpPr/>
          <p:nvPr/>
        </p:nvSpPr>
        <p:spPr>
          <a:xfrm rot="16200000">
            <a:off x="1442591" y="2906018"/>
            <a:ext cx="7772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z₂</a:t>
            </a:r>
            <a:endParaRPr lang="en-US" sz="675" dirty="0"/>
          </a:p>
        </p:txBody>
      </p:sp>
      <p:sp>
        <p:nvSpPr>
          <p:cNvPr id="22" name="Text 20"/>
          <p:cNvSpPr/>
          <p:nvPr/>
        </p:nvSpPr>
        <p:spPr>
          <a:xfrm>
            <a:off x="1660327" y="4223296"/>
            <a:ext cx="138233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Bef>
                <a:spcPts val="1200"/>
              </a:spcBef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Semantic clusters form naturally</a:t>
            </a:r>
            <a:endParaRPr lang="en-US" sz="750" dirty="0"/>
          </a:p>
        </p:txBody>
      </p:sp>
      <p:sp>
        <p:nvSpPr>
          <p:cNvPr id="23" name="Text 21"/>
          <p:cNvSpPr/>
          <p:nvPr/>
        </p:nvSpPr>
        <p:spPr>
          <a:xfrm>
            <a:off x="4523482" y="1125438"/>
            <a:ext cx="4239518" cy="847427"/>
          </a:xfrm>
          <a:prstGeom prst="roundRect">
            <a:avLst>
              <a:gd name="adj" fmla="val 899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4542532" y="1125438"/>
            <a:ext cx="0" cy="847427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4713982" y="1277838"/>
            <a:ext cx="397455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600"/>
              </a:spcAft>
              <a:buNone/>
            </a:pPr>
            <a:r>
              <a:rPr lang="en-US" sz="97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Continuous &amp; Smooth</a:t>
            </a:r>
            <a:endParaRPr lang="en-US" sz="975" dirty="0"/>
          </a:p>
        </p:txBody>
      </p:sp>
      <p:sp>
        <p:nvSpPr>
          <p:cNvPr id="26" name="Text 24"/>
          <p:cNvSpPr/>
          <p:nvPr/>
        </p:nvSpPr>
        <p:spPr>
          <a:xfrm>
            <a:off x="4713982" y="1527274"/>
            <a:ext cx="3974550" cy="29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Nearby points decode to similar outputs. Small changes in z produce gradual variations in generated samples.</a:t>
            </a:r>
            <a:endParaRPr lang="en-US" sz="825" dirty="0"/>
          </a:p>
        </p:txBody>
      </p:sp>
      <p:sp>
        <p:nvSpPr>
          <p:cNvPr id="27" name="Text 25"/>
          <p:cNvSpPr/>
          <p:nvPr/>
        </p:nvSpPr>
        <p:spPr>
          <a:xfrm>
            <a:off x="4523482" y="2125266"/>
            <a:ext cx="4239518" cy="847427"/>
          </a:xfrm>
          <a:prstGeom prst="roundRect">
            <a:avLst>
              <a:gd name="adj" fmla="val 899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8" name="Shape 26"/>
          <p:cNvSpPr/>
          <p:nvPr/>
        </p:nvSpPr>
        <p:spPr>
          <a:xfrm>
            <a:off x="4542532" y="2125266"/>
            <a:ext cx="0" cy="847427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4713982" y="2277666"/>
            <a:ext cx="397455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600"/>
              </a:spcAft>
              <a:buNone/>
            </a:pPr>
            <a:r>
              <a:rPr lang="en-US" sz="97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Semantic Organization</a:t>
            </a:r>
            <a:endParaRPr lang="en-US" sz="975" dirty="0"/>
          </a:p>
        </p:txBody>
      </p:sp>
      <p:sp>
        <p:nvSpPr>
          <p:cNvPr id="30" name="Text 28"/>
          <p:cNvSpPr/>
          <p:nvPr/>
        </p:nvSpPr>
        <p:spPr>
          <a:xfrm>
            <a:off x="4713982" y="2527102"/>
            <a:ext cx="3974550" cy="29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Latent dimensions often capture interpretable features: style, pose, color, shape variations.</a:t>
            </a:r>
            <a:endParaRPr lang="en-US" sz="825" dirty="0"/>
          </a:p>
        </p:txBody>
      </p:sp>
      <p:sp>
        <p:nvSpPr>
          <p:cNvPr id="31" name="Text 29"/>
          <p:cNvSpPr/>
          <p:nvPr/>
        </p:nvSpPr>
        <p:spPr>
          <a:xfrm>
            <a:off x="4523482" y="3125093"/>
            <a:ext cx="4239518" cy="847427"/>
          </a:xfrm>
          <a:prstGeom prst="roundRect">
            <a:avLst>
              <a:gd name="adj" fmla="val 899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2" name="Shape 30"/>
          <p:cNvSpPr/>
          <p:nvPr/>
        </p:nvSpPr>
        <p:spPr>
          <a:xfrm>
            <a:off x="4542532" y="3125093"/>
            <a:ext cx="0" cy="847427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4713982" y="3277493"/>
            <a:ext cx="397455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600"/>
              </a:spcAft>
              <a:buNone/>
            </a:pPr>
            <a:r>
              <a:rPr lang="en-US" sz="97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Regularization via KL</a:t>
            </a:r>
            <a:endParaRPr lang="en-US" sz="975" dirty="0"/>
          </a:p>
        </p:txBody>
      </p:sp>
      <p:sp>
        <p:nvSpPr>
          <p:cNvPr id="34" name="Text 32"/>
          <p:cNvSpPr/>
          <p:nvPr/>
        </p:nvSpPr>
        <p:spPr>
          <a:xfrm>
            <a:off x="4713982" y="3526929"/>
            <a:ext cx="3974550" cy="29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KL divergence encourages q(z|x) ≈ N(0, I), preventing sparse regions and enabling sampling.</a:t>
            </a:r>
            <a:endParaRPr lang="en-US" sz="825" dirty="0"/>
          </a:p>
        </p:txBody>
      </p:sp>
      <p:sp>
        <p:nvSpPr>
          <p:cNvPr id="35" name="Text 33"/>
          <p:cNvSpPr/>
          <p:nvPr/>
        </p:nvSpPr>
        <p:spPr>
          <a:xfrm>
            <a:off x="4523482" y="4124920"/>
            <a:ext cx="4239518" cy="655141"/>
          </a:xfrm>
          <a:prstGeom prst="roundRect">
            <a:avLst>
              <a:gd name="adj" fmla="val 11631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6" name="Text 34"/>
          <p:cNvSpPr/>
          <p:nvPr/>
        </p:nvSpPr>
        <p:spPr>
          <a:xfrm>
            <a:off x="4675882" y="4277320"/>
            <a:ext cx="401341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Benefit</a:t>
            </a:r>
            <a:endParaRPr lang="en-US" sz="825" dirty="0"/>
          </a:p>
        </p:txBody>
      </p:sp>
      <p:sp>
        <p:nvSpPr>
          <p:cNvPr id="37" name="Text 35"/>
          <p:cNvSpPr/>
          <p:nvPr/>
        </p:nvSpPr>
        <p:spPr>
          <a:xfrm>
            <a:off x="4675882" y="4481066"/>
            <a:ext cx="401341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Sample z ~ N(0, I) → Decode → Generate new, realistic data</a:t>
            </a:r>
            <a:endParaRPr lang="en-US" sz="825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578A37-DCB6-E8FE-CC21-794A8C19B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4AC8FA3-3D0F-2151-2106-DF843BD3EDEB}"/>
              </a:ext>
            </a:extLst>
          </p:cNvPr>
          <p:cNvSpPr/>
          <p:nvPr/>
        </p:nvSpPr>
        <p:spPr>
          <a:xfrm>
            <a:off x="0" y="114300"/>
            <a:ext cx="9144000" cy="4953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12C4F95F-AE2C-0111-D08B-027AC5A51884}"/>
              </a:ext>
            </a:extLst>
          </p:cNvPr>
          <p:cNvSpPr/>
          <p:nvPr/>
        </p:nvSpPr>
        <p:spPr>
          <a:xfrm>
            <a:off x="381000" y="228600"/>
            <a:ext cx="57150" cy="2667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122690AA-64C0-4A9F-2DAB-9CA8F34ECC7F}"/>
              </a:ext>
            </a:extLst>
          </p:cNvPr>
          <p:cNvSpPr/>
          <p:nvPr/>
        </p:nvSpPr>
        <p:spPr>
          <a:xfrm>
            <a:off x="590550" y="247650"/>
            <a:ext cx="2552596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Latent Space Structure</a:t>
            </a:r>
            <a:endParaRPr lang="en-US" sz="1800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114F9CF-959E-AC75-5687-BADDB68E6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327445"/>
            <a:ext cx="7772400" cy="296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327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4953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28600"/>
            <a:ext cx="57150" cy="2667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47650"/>
            <a:ext cx="2928009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Latent Space Interpolation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381000" y="990600"/>
            <a:ext cx="8382000" cy="2958554"/>
          </a:xfrm>
          <a:prstGeom prst="roundRect">
            <a:avLst>
              <a:gd name="adj" fmla="val 2576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3455491" y="1468785"/>
            <a:ext cx="2277678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1500"/>
              </a:spcAft>
              <a:buNone/>
            </a:pPr>
            <a:r>
              <a:rPr lang="en-US" sz="97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Linear Interpolation: z = (1-α)·z₁ + α·z₂</a:t>
            </a:r>
            <a:endParaRPr lang="en-US" sz="975" dirty="0"/>
          </a:p>
        </p:txBody>
      </p:sp>
      <p:sp>
        <p:nvSpPr>
          <p:cNvPr id="7" name="Text 5"/>
          <p:cNvSpPr/>
          <p:nvPr/>
        </p:nvSpPr>
        <p:spPr>
          <a:xfrm>
            <a:off x="2286000" y="1984921"/>
            <a:ext cx="666750" cy="666750"/>
          </a:xfrm>
          <a:prstGeom prst="roundRect">
            <a:avLst>
              <a:gd name="adj" fmla="val 11429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2452997" y="2244923"/>
            <a:ext cx="33275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buNone/>
            </a:pPr>
            <a:r>
              <a:rPr lang="en-US" sz="8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Face A</a:t>
            </a:r>
            <a:endParaRPr lang="en-US" sz="825" dirty="0"/>
          </a:p>
        </p:txBody>
      </p:sp>
      <p:sp>
        <p:nvSpPr>
          <p:cNvPr id="9" name="Text 7"/>
          <p:cNvSpPr/>
          <p:nvPr/>
        </p:nvSpPr>
        <p:spPr>
          <a:xfrm>
            <a:off x="2511028" y="2861221"/>
            <a:ext cx="22102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Bef>
                <a:spcPts val="450"/>
              </a:spcBef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α = 0</a:t>
            </a:r>
            <a:endParaRPr lang="en-US" sz="750" dirty="0"/>
          </a:p>
        </p:txBody>
      </p:sp>
      <p:sp>
        <p:nvSpPr>
          <p:cNvPr id="10" name="Text 8"/>
          <p:cNvSpPr/>
          <p:nvPr/>
        </p:nvSpPr>
        <p:spPr>
          <a:xfrm>
            <a:off x="3067050" y="2383036"/>
            <a:ext cx="155448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200" dirty="0"/>
          </a:p>
        </p:txBody>
      </p:sp>
      <p:pic>
        <p:nvPicPr>
          <p:cNvPr id="11" name="Image 0" descr="/tmp/rasterized-gradient-c6e62e8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750" y="2203996"/>
            <a:ext cx="571500" cy="571500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3526780" y="2423071"/>
            <a:ext cx="18914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0.25</a:t>
            </a:r>
            <a:endParaRPr lang="en-US" sz="750" dirty="0"/>
          </a:p>
        </p:txBody>
      </p:sp>
      <p:sp>
        <p:nvSpPr>
          <p:cNvPr id="13" name="Text 10"/>
          <p:cNvSpPr/>
          <p:nvPr/>
        </p:nvSpPr>
        <p:spPr>
          <a:xfrm>
            <a:off x="4019550" y="2383036"/>
            <a:ext cx="155448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200" dirty="0"/>
          </a:p>
        </p:txBody>
      </p:sp>
      <p:pic>
        <p:nvPicPr>
          <p:cNvPr id="14" name="Image 1" descr="/tmp/rasterized-gradient-988abe8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6250" y="2203996"/>
            <a:ext cx="571500" cy="571500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4479280" y="2423071"/>
            <a:ext cx="18914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0.50</a:t>
            </a:r>
            <a:endParaRPr lang="en-US" sz="750" dirty="0"/>
          </a:p>
        </p:txBody>
      </p:sp>
      <p:sp>
        <p:nvSpPr>
          <p:cNvPr id="16" name="Text 12"/>
          <p:cNvSpPr/>
          <p:nvPr/>
        </p:nvSpPr>
        <p:spPr>
          <a:xfrm>
            <a:off x="4972050" y="2383036"/>
            <a:ext cx="155448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200" dirty="0"/>
          </a:p>
        </p:txBody>
      </p:sp>
      <p:pic>
        <p:nvPicPr>
          <p:cNvPr id="17" name="Image 2" descr="/tmp/rasterized-gradient-95b30a9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8750" y="2203996"/>
            <a:ext cx="571500" cy="571500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5431780" y="2423071"/>
            <a:ext cx="18914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0.75</a:t>
            </a:r>
            <a:endParaRPr lang="en-US" sz="750" dirty="0"/>
          </a:p>
        </p:txBody>
      </p:sp>
      <p:sp>
        <p:nvSpPr>
          <p:cNvPr id="19" name="Text 14"/>
          <p:cNvSpPr/>
          <p:nvPr/>
        </p:nvSpPr>
        <p:spPr>
          <a:xfrm>
            <a:off x="5924550" y="2383036"/>
            <a:ext cx="155448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200" dirty="0"/>
          </a:p>
        </p:txBody>
      </p:sp>
      <p:sp>
        <p:nvSpPr>
          <p:cNvPr id="20" name="Text 15"/>
          <p:cNvSpPr/>
          <p:nvPr/>
        </p:nvSpPr>
        <p:spPr>
          <a:xfrm>
            <a:off x="6191250" y="1984921"/>
            <a:ext cx="666750" cy="666750"/>
          </a:xfrm>
          <a:prstGeom prst="roundRect">
            <a:avLst>
              <a:gd name="adj" fmla="val 11429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6"/>
          <p:cNvSpPr/>
          <p:nvPr/>
        </p:nvSpPr>
        <p:spPr>
          <a:xfrm>
            <a:off x="6355212" y="2244923"/>
            <a:ext cx="33867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buNone/>
            </a:pPr>
            <a:r>
              <a:rPr lang="en-US" sz="8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Face B</a:t>
            </a:r>
            <a:endParaRPr lang="en-US" sz="825" dirty="0"/>
          </a:p>
        </p:txBody>
      </p:sp>
      <p:sp>
        <p:nvSpPr>
          <p:cNvPr id="22" name="Text 17"/>
          <p:cNvSpPr/>
          <p:nvPr/>
        </p:nvSpPr>
        <p:spPr>
          <a:xfrm>
            <a:off x="6416278" y="2861221"/>
            <a:ext cx="22102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Bef>
                <a:spcPts val="450"/>
              </a:spcBef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α = 1</a:t>
            </a:r>
            <a:endParaRPr lang="en-US" sz="750" dirty="0"/>
          </a:p>
        </p:txBody>
      </p:sp>
      <p:sp>
        <p:nvSpPr>
          <p:cNvPr id="23" name="Text 18"/>
          <p:cNvSpPr/>
          <p:nvPr/>
        </p:nvSpPr>
        <p:spPr>
          <a:xfrm>
            <a:off x="2906762" y="3337471"/>
            <a:ext cx="339693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Bef>
                <a:spcPts val="1500"/>
              </a:spcBef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Smooth transitions through latent space produce realistic intermediate samples</a:t>
            </a:r>
            <a:endParaRPr lang="en-US" sz="750" dirty="0"/>
          </a:p>
        </p:txBody>
      </p:sp>
      <p:sp>
        <p:nvSpPr>
          <p:cNvPr id="24" name="Text 19"/>
          <p:cNvSpPr/>
          <p:nvPr/>
        </p:nvSpPr>
        <p:spPr>
          <a:xfrm>
            <a:off x="381000" y="4139654"/>
            <a:ext cx="2705100" cy="775246"/>
          </a:xfrm>
          <a:prstGeom prst="roundRect">
            <a:avLst>
              <a:gd name="adj" fmla="val 737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Shape 20"/>
          <p:cNvSpPr/>
          <p:nvPr/>
        </p:nvSpPr>
        <p:spPr>
          <a:xfrm>
            <a:off x="400050" y="4139654"/>
            <a:ext cx="0" cy="775246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1"/>
          <p:cNvSpPr/>
          <p:nvPr/>
        </p:nvSpPr>
        <p:spPr>
          <a:xfrm>
            <a:off x="552450" y="4273004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Linear (Lerp)</a:t>
            </a:r>
            <a:endParaRPr lang="en-US" sz="900" dirty="0"/>
          </a:p>
        </p:txBody>
      </p:sp>
      <p:sp>
        <p:nvSpPr>
          <p:cNvPr id="27" name="Text 22"/>
          <p:cNvSpPr/>
          <p:nvPr/>
        </p:nvSpPr>
        <p:spPr>
          <a:xfrm>
            <a:off x="552450" y="4490145"/>
            <a:ext cx="24483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 = (1-α)z₁ + αz₂</a:t>
            </a:r>
            <a:endParaRPr lang="en-US" sz="750" dirty="0"/>
          </a:p>
        </p:txBody>
      </p:sp>
      <p:sp>
        <p:nvSpPr>
          <p:cNvPr id="28" name="Text 23"/>
          <p:cNvSpPr/>
          <p:nvPr/>
        </p:nvSpPr>
        <p:spPr>
          <a:xfrm>
            <a:off x="552450" y="4661595"/>
            <a:ext cx="244830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Simple but may pass through low-density regions</a:t>
            </a:r>
            <a:endParaRPr lang="en-US" sz="675" dirty="0"/>
          </a:p>
        </p:txBody>
      </p:sp>
      <p:sp>
        <p:nvSpPr>
          <p:cNvPr id="29" name="Text 24"/>
          <p:cNvSpPr/>
          <p:nvPr/>
        </p:nvSpPr>
        <p:spPr>
          <a:xfrm>
            <a:off x="3238500" y="4139654"/>
            <a:ext cx="2705100" cy="775246"/>
          </a:xfrm>
          <a:prstGeom prst="roundRect">
            <a:avLst>
              <a:gd name="adj" fmla="val 737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Shape 25"/>
          <p:cNvSpPr/>
          <p:nvPr/>
        </p:nvSpPr>
        <p:spPr>
          <a:xfrm>
            <a:off x="3257550" y="4139654"/>
            <a:ext cx="0" cy="775246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6"/>
          <p:cNvSpPr/>
          <p:nvPr/>
        </p:nvSpPr>
        <p:spPr>
          <a:xfrm>
            <a:off x="3409950" y="4273004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Spherical (Slerp)</a:t>
            </a:r>
            <a:endParaRPr lang="en-US" sz="900" dirty="0"/>
          </a:p>
        </p:txBody>
      </p:sp>
      <p:sp>
        <p:nvSpPr>
          <p:cNvPr id="32" name="Text 27"/>
          <p:cNvSpPr/>
          <p:nvPr/>
        </p:nvSpPr>
        <p:spPr>
          <a:xfrm>
            <a:off x="3409950" y="4490145"/>
            <a:ext cx="24483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Interpolate along geodesic on hypersphere</a:t>
            </a:r>
            <a:endParaRPr lang="en-US" sz="750" dirty="0"/>
          </a:p>
        </p:txBody>
      </p:sp>
      <p:sp>
        <p:nvSpPr>
          <p:cNvPr id="33" name="Text 28"/>
          <p:cNvSpPr/>
          <p:nvPr/>
        </p:nvSpPr>
        <p:spPr>
          <a:xfrm>
            <a:off x="3409950" y="4661595"/>
            <a:ext cx="244830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Better for high-dimensional latent spaces</a:t>
            </a:r>
            <a:endParaRPr lang="en-US" sz="675" dirty="0"/>
          </a:p>
        </p:txBody>
      </p:sp>
      <p:sp>
        <p:nvSpPr>
          <p:cNvPr id="34" name="Text 29"/>
          <p:cNvSpPr/>
          <p:nvPr/>
        </p:nvSpPr>
        <p:spPr>
          <a:xfrm>
            <a:off x="6096000" y="4152007"/>
            <a:ext cx="2667000" cy="750540"/>
          </a:xfrm>
          <a:prstGeom prst="roundRect">
            <a:avLst>
              <a:gd name="adj" fmla="val 7615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5" name="Text 30"/>
          <p:cNvSpPr/>
          <p:nvPr/>
        </p:nvSpPr>
        <p:spPr>
          <a:xfrm>
            <a:off x="6229350" y="4285357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Applications</a:t>
            </a:r>
            <a:endParaRPr lang="en-US" sz="900" dirty="0"/>
          </a:p>
        </p:txBody>
      </p:sp>
      <p:sp>
        <p:nvSpPr>
          <p:cNvPr id="36" name="Text 31"/>
          <p:cNvSpPr/>
          <p:nvPr/>
        </p:nvSpPr>
        <p:spPr>
          <a:xfrm>
            <a:off x="6229350" y="4502497"/>
            <a:ext cx="244830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Morphing, style transfer, attribute manipulation, data augmentation</a:t>
            </a:r>
            <a:endParaRPr lang="en-US" sz="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4953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28600"/>
            <a:ext cx="57150" cy="2667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47650"/>
            <a:ext cx="2858482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Conditional VAE: Training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381000" y="990600"/>
            <a:ext cx="8382000" cy="2899618"/>
          </a:xfrm>
          <a:prstGeom prst="roundRect">
            <a:avLst>
              <a:gd name="adj" fmla="val 2628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1657201" y="2021235"/>
            <a:ext cx="571500" cy="476250"/>
          </a:xfrm>
          <a:prstGeom prst="roundRect">
            <a:avLst>
              <a:gd name="adj" fmla="val 80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1744414" y="2192685"/>
            <a:ext cx="40501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 (image)</a:t>
            </a:r>
            <a:endParaRPr lang="en-US" sz="750" dirty="0"/>
          </a:p>
        </p:txBody>
      </p:sp>
      <p:sp>
        <p:nvSpPr>
          <p:cNvPr id="8" name="Text 6"/>
          <p:cNvSpPr/>
          <p:nvPr/>
        </p:nvSpPr>
        <p:spPr>
          <a:xfrm>
            <a:off x="1657201" y="2573685"/>
            <a:ext cx="571500" cy="285750"/>
          </a:xfrm>
          <a:prstGeom prst="roundRect">
            <a:avLst>
              <a:gd name="adj" fmla="val 13333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1773436" y="2649885"/>
            <a:ext cx="34565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y (label)</a:t>
            </a:r>
            <a:endParaRPr lang="en-US" sz="750" dirty="0"/>
          </a:p>
        </p:txBody>
      </p:sp>
      <p:sp>
        <p:nvSpPr>
          <p:cNvPr id="10" name="Text 8"/>
          <p:cNvSpPr/>
          <p:nvPr/>
        </p:nvSpPr>
        <p:spPr>
          <a:xfrm>
            <a:off x="2343001" y="2347020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2590651" y="2151757"/>
            <a:ext cx="685949" cy="577155"/>
          </a:xfrm>
          <a:prstGeom prst="roundRect">
            <a:avLst>
              <a:gd name="adj" fmla="val 9902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2739240" y="2285107"/>
            <a:ext cx="38877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Encoder</a:t>
            </a:r>
            <a:endParaRPr lang="en-US" sz="750" dirty="0"/>
          </a:p>
        </p:txBody>
      </p:sp>
      <p:sp>
        <p:nvSpPr>
          <p:cNvPr id="13" name="Text 11"/>
          <p:cNvSpPr/>
          <p:nvPr/>
        </p:nvSpPr>
        <p:spPr>
          <a:xfrm>
            <a:off x="2739240" y="2475607"/>
            <a:ext cx="38877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q(z|x,y)</a:t>
            </a:r>
            <a:endParaRPr lang="en-US" sz="675" dirty="0"/>
          </a:p>
        </p:txBody>
      </p:sp>
      <p:sp>
        <p:nvSpPr>
          <p:cNvPr id="14" name="Text 12"/>
          <p:cNvSpPr/>
          <p:nvPr/>
        </p:nvSpPr>
        <p:spPr>
          <a:xfrm>
            <a:off x="3390900" y="2347020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3638550" y="2249835"/>
            <a:ext cx="381000" cy="171450"/>
          </a:xfrm>
          <a:prstGeom prst="roundRect">
            <a:avLst>
              <a:gd name="adj" fmla="val 16667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3807023" y="2282279"/>
            <a:ext cx="4478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μ</a:t>
            </a:r>
            <a:endParaRPr lang="en-US" sz="600" dirty="0"/>
          </a:p>
        </p:txBody>
      </p:sp>
      <p:sp>
        <p:nvSpPr>
          <p:cNvPr id="17" name="Text 15"/>
          <p:cNvSpPr/>
          <p:nvPr/>
        </p:nvSpPr>
        <p:spPr>
          <a:xfrm>
            <a:off x="3638550" y="2459385"/>
            <a:ext cx="381000" cy="171450"/>
          </a:xfrm>
          <a:prstGeom prst="roundRect">
            <a:avLst>
              <a:gd name="adj" fmla="val 16667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3792736" y="2491829"/>
            <a:ext cx="73929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σ²</a:t>
            </a:r>
            <a:endParaRPr lang="en-US" sz="600" dirty="0"/>
          </a:p>
        </p:txBody>
      </p:sp>
      <p:sp>
        <p:nvSpPr>
          <p:cNvPr id="19" name="Text 17"/>
          <p:cNvSpPr/>
          <p:nvPr/>
        </p:nvSpPr>
        <p:spPr>
          <a:xfrm>
            <a:off x="4133850" y="2347020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20" name="Text 18"/>
          <p:cNvSpPr/>
          <p:nvPr/>
        </p:nvSpPr>
        <p:spPr>
          <a:xfrm>
            <a:off x="4381500" y="2249835"/>
            <a:ext cx="381000" cy="381000"/>
          </a:xfrm>
          <a:prstGeom prst="roundRect">
            <a:avLst>
              <a:gd name="adj" fmla="val 24000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4550569" y="2380357"/>
            <a:ext cx="437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</a:t>
            </a:r>
            <a:endParaRPr lang="en-US" sz="675" dirty="0"/>
          </a:p>
        </p:txBody>
      </p:sp>
      <p:sp>
        <p:nvSpPr>
          <p:cNvPr id="22" name="Text 20"/>
          <p:cNvSpPr/>
          <p:nvPr/>
        </p:nvSpPr>
        <p:spPr>
          <a:xfrm>
            <a:off x="4876800" y="2347020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23" name="Text 21"/>
          <p:cNvSpPr/>
          <p:nvPr/>
        </p:nvSpPr>
        <p:spPr>
          <a:xfrm>
            <a:off x="5124450" y="2206972"/>
            <a:ext cx="381000" cy="238125"/>
          </a:xfrm>
          <a:prstGeom prst="roundRect">
            <a:avLst>
              <a:gd name="adj" fmla="val 1200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5295900" y="2272754"/>
            <a:ext cx="3886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</a:t>
            </a:r>
            <a:endParaRPr lang="en-US" sz="600" dirty="0"/>
          </a:p>
        </p:txBody>
      </p:sp>
      <p:sp>
        <p:nvSpPr>
          <p:cNvPr id="25" name="Text 23"/>
          <p:cNvSpPr/>
          <p:nvPr/>
        </p:nvSpPr>
        <p:spPr>
          <a:xfrm>
            <a:off x="5124450" y="2483197"/>
            <a:ext cx="381000" cy="190500"/>
          </a:xfrm>
          <a:prstGeom prst="roundRect">
            <a:avLst>
              <a:gd name="adj" fmla="val 15000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5295900" y="2525167"/>
            <a:ext cx="3886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y</a:t>
            </a:r>
            <a:endParaRPr lang="en-US" sz="600" dirty="0"/>
          </a:p>
        </p:txBody>
      </p:sp>
      <p:sp>
        <p:nvSpPr>
          <p:cNvPr id="27" name="Text 25"/>
          <p:cNvSpPr/>
          <p:nvPr/>
        </p:nvSpPr>
        <p:spPr>
          <a:xfrm>
            <a:off x="5619750" y="2347020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28" name="Text 26"/>
          <p:cNvSpPr/>
          <p:nvPr/>
        </p:nvSpPr>
        <p:spPr>
          <a:xfrm>
            <a:off x="5867400" y="2151757"/>
            <a:ext cx="685949" cy="577155"/>
          </a:xfrm>
          <a:prstGeom prst="roundRect">
            <a:avLst>
              <a:gd name="adj" fmla="val 9902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6015989" y="2285107"/>
            <a:ext cx="38877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Decoder</a:t>
            </a:r>
            <a:endParaRPr lang="en-US" sz="750" dirty="0"/>
          </a:p>
        </p:txBody>
      </p:sp>
      <p:sp>
        <p:nvSpPr>
          <p:cNvPr id="30" name="Text 28"/>
          <p:cNvSpPr/>
          <p:nvPr/>
        </p:nvSpPr>
        <p:spPr>
          <a:xfrm>
            <a:off x="6015989" y="2475607"/>
            <a:ext cx="38877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p(x|z,y)</a:t>
            </a:r>
            <a:endParaRPr lang="en-US" sz="675" dirty="0"/>
          </a:p>
        </p:txBody>
      </p:sp>
      <p:sp>
        <p:nvSpPr>
          <p:cNvPr id="31" name="Text 29"/>
          <p:cNvSpPr/>
          <p:nvPr/>
        </p:nvSpPr>
        <p:spPr>
          <a:xfrm>
            <a:off x="6667649" y="2347020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32" name="Text 30"/>
          <p:cNvSpPr/>
          <p:nvPr/>
        </p:nvSpPr>
        <p:spPr>
          <a:xfrm>
            <a:off x="6915299" y="2202210"/>
            <a:ext cx="571500" cy="476250"/>
          </a:xfrm>
          <a:prstGeom prst="roundRect">
            <a:avLst>
              <a:gd name="adj" fmla="val 80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7177236" y="2373660"/>
            <a:ext cx="4857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x̂</a:t>
            </a:r>
            <a:endParaRPr lang="en-US" sz="750" dirty="0"/>
          </a:p>
        </p:txBody>
      </p:sp>
      <p:sp>
        <p:nvSpPr>
          <p:cNvPr id="34" name="Text 32"/>
          <p:cNvSpPr/>
          <p:nvPr/>
        </p:nvSpPr>
        <p:spPr>
          <a:xfrm>
            <a:off x="381000" y="4122539"/>
            <a:ext cx="4095750" cy="750540"/>
          </a:xfrm>
          <a:prstGeom prst="roundRect">
            <a:avLst>
              <a:gd name="adj" fmla="val 10153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5" name="Text 33"/>
          <p:cNvSpPr/>
          <p:nvPr/>
        </p:nvSpPr>
        <p:spPr>
          <a:xfrm>
            <a:off x="533400" y="4274939"/>
            <a:ext cx="386676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CVAE Loss</a:t>
            </a:r>
            <a:endParaRPr lang="en-US" sz="900" dirty="0"/>
          </a:p>
        </p:txBody>
      </p:sp>
      <p:pic>
        <p:nvPicPr>
          <p:cNvPr id="36" name="Image 0" descr="/home/claude/workspace/mckinsey_pres/equations/cvae_loss_wh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4511129"/>
            <a:ext cx="2026593" cy="171450"/>
          </a:xfrm>
          <a:prstGeom prst="rect">
            <a:avLst/>
          </a:prstGeom>
        </p:spPr>
      </p:pic>
      <p:sp>
        <p:nvSpPr>
          <p:cNvPr id="37" name="Text 34"/>
          <p:cNvSpPr/>
          <p:nvPr/>
        </p:nvSpPr>
        <p:spPr>
          <a:xfrm>
            <a:off x="4629150" y="4080718"/>
            <a:ext cx="4133850" cy="834182"/>
          </a:xfrm>
          <a:prstGeom prst="roundRect">
            <a:avLst>
              <a:gd name="adj" fmla="val 913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8" name="Shape 35"/>
          <p:cNvSpPr/>
          <p:nvPr/>
        </p:nvSpPr>
        <p:spPr>
          <a:xfrm>
            <a:off x="4648200" y="4080718"/>
            <a:ext cx="0" cy="834182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6"/>
          <p:cNvSpPr/>
          <p:nvPr/>
        </p:nvSpPr>
        <p:spPr>
          <a:xfrm>
            <a:off x="4819650" y="4233118"/>
            <a:ext cx="386676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Difference</a:t>
            </a:r>
            <a:endParaRPr lang="en-US" sz="900" dirty="0"/>
          </a:p>
        </p:txBody>
      </p:sp>
      <p:sp>
        <p:nvSpPr>
          <p:cNvPr id="40" name="Text 37"/>
          <p:cNvSpPr/>
          <p:nvPr/>
        </p:nvSpPr>
        <p:spPr>
          <a:xfrm>
            <a:off x="4819650" y="4469309"/>
            <a:ext cx="3866769" cy="29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Both encoder and decoder receive class label y, enabling class-conditional generation</a:t>
            </a:r>
            <a:endParaRPr lang="en-US" sz="825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4953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28600"/>
            <a:ext cx="57150" cy="2667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47650"/>
            <a:ext cx="2327621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Sampling from CVAE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381000" y="990600"/>
            <a:ext cx="8382000" cy="3116610"/>
          </a:xfrm>
          <a:prstGeom prst="roundRect">
            <a:avLst>
              <a:gd name="adj" fmla="val 244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3340298" y="1843088"/>
            <a:ext cx="2512671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1800"/>
              </a:spcAft>
              <a:buNone/>
            </a:pPr>
            <a:r>
              <a:rPr lang="en-US" sz="97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Generation Process (No Encoder Needed)</a:t>
            </a:r>
            <a:endParaRPr lang="en-US" sz="975" dirty="0"/>
          </a:p>
        </p:txBody>
      </p:sp>
      <p:sp>
        <p:nvSpPr>
          <p:cNvPr id="7" name="Text 5"/>
          <p:cNvSpPr/>
          <p:nvPr/>
        </p:nvSpPr>
        <p:spPr>
          <a:xfrm>
            <a:off x="2620863" y="2397323"/>
            <a:ext cx="304800" cy="304800"/>
          </a:xfrm>
          <a:prstGeom prst="roundRect">
            <a:avLst>
              <a:gd name="adj" fmla="val 30000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2741414" y="2469654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2439888" y="2778323"/>
            <a:ext cx="666750" cy="476250"/>
          </a:xfrm>
          <a:prstGeom prst="roundRect">
            <a:avLst>
              <a:gd name="adj" fmla="val 12000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2568023" y="2883098"/>
            <a:ext cx="41048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Choose y</a:t>
            </a:r>
            <a:endParaRPr lang="en-US" sz="750" dirty="0"/>
          </a:p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(class)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3259038" y="2692598"/>
            <a:ext cx="113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3703737" y="2397323"/>
            <a:ext cx="304800" cy="304800"/>
          </a:xfrm>
          <a:prstGeom prst="roundRect">
            <a:avLst>
              <a:gd name="adj" fmla="val 30000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3824288" y="2469654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3522762" y="2778323"/>
            <a:ext cx="666750" cy="476250"/>
          </a:xfrm>
          <a:prstGeom prst="roundRect">
            <a:avLst>
              <a:gd name="adj" fmla="val 120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3653629" y="2883098"/>
            <a:ext cx="40501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Sample z</a:t>
            </a:r>
            <a:endParaRPr lang="en-US" sz="750" dirty="0"/>
          </a:p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~ N(0,I)</a:t>
            </a:r>
            <a:endParaRPr lang="en-US" sz="750" dirty="0"/>
          </a:p>
        </p:txBody>
      </p:sp>
      <p:sp>
        <p:nvSpPr>
          <p:cNvPr id="16" name="Text 14"/>
          <p:cNvSpPr/>
          <p:nvPr/>
        </p:nvSpPr>
        <p:spPr>
          <a:xfrm>
            <a:off x="4341912" y="2692598"/>
            <a:ext cx="19431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4961037" y="2397323"/>
            <a:ext cx="304800" cy="304800"/>
          </a:xfrm>
          <a:prstGeom prst="roundRect">
            <a:avLst>
              <a:gd name="adj" fmla="val 30000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5081588" y="2469654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4684812" y="2778323"/>
            <a:ext cx="857250" cy="476250"/>
          </a:xfrm>
          <a:prstGeom prst="roundRect">
            <a:avLst>
              <a:gd name="adj" fmla="val 12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4929753" y="2883098"/>
            <a:ext cx="36736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Decoder</a:t>
            </a:r>
            <a:endParaRPr lang="en-US" sz="750" dirty="0"/>
          </a:p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p(x|z,y)</a:t>
            </a:r>
            <a:endParaRPr lang="en-US" sz="750" dirty="0"/>
          </a:p>
        </p:txBody>
      </p:sp>
      <p:sp>
        <p:nvSpPr>
          <p:cNvPr id="21" name="Text 19"/>
          <p:cNvSpPr/>
          <p:nvPr/>
        </p:nvSpPr>
        <p:spPr>
          <a:xfrm>
            <a:off x="5694462" y="2692598"/>
            <a:ext cx="19431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6218337" y="2397323"/>
            <a:ext cx="304800" cy="304800"/>
          </a:xfrm>
          <a:prstGeom prst="roundRect">
            <a:avLst>
              <a:gd name="adj" fmla="val 300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6322814" y="2469654"/>
            <a:ext cx="9776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900" dirty="0"/>
          </a:p>
        </p:txBody>
      </p:sp>
      <p:pic>
        <p:nvPicPr>
          <p:cNvPr id="24" name="Image 0" descr="/tmp/rasterized-gradient-9cbae3d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362" y="2778323"/>
            <a:ext cx="666750" cy="476250"/>
          </a:xfrm>
          <a:prstGeom prst="rect">
            <a:avLst/>
          </a:prstGeom>
        </p:spPr>
      </p:pic>
      <p:sp>
        <p:nvSpPr>
          <p:cNvPr id="25" name="Text 22"/>
          <p:cNvSpPr/>
          <p:nvPr/>
        </p:nvSpPr>
        <p:spPr>
          <a:xfrm>
            <a:off x="6141058" y="2883098"/>
            <a:ext cx="45920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Generated</a:t>
            </a:r>
            <a:endParaRPr lang="en-US" sz="750" dirty="0"/>
          </a:p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Image</a:t>
            </a:r>
            <a:endParaRPr lang="en-US" sz="750" dirty="0"/>
          </a:p>
        </p:txBody>
      </p:sp>
      <p:sp>
        <p:nvSpPr>
          <p:cNvPr id="26" name="Text 23"/>
          <p:cNvSpPr/>
          <p:nvPr/>
        </p:nvSpPr>
        <p:spPr>
          <a:xfrm>
            <a:off x="381000" y="4297710"/>
            <a:ext cx="2705100" cy="617190"/>
          </a:xfrm>
          <a:prstGeom prst="roundRect">
            <a:avLst>
              <a:gd name="adj" fmla="val 9260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7" name="Shape 24"/>
          <p:cNvSpPr/>
          <p:nvPr/>
        </p:nvSpPr>
        <p:spPr>
          <a:xfrm>
            <a:off x="400050" y="4297710"/>
            <a:ext cx="0" cy="617190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 25"/>
          <p:cNvSpPr/>
          <p:nvPr/>
        </p:nvSpPr>
        <p:spPr>
          <a:xfrm>
            <a:off x="552450" y="4431060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Controlled Generation</a:t>
            </a:r>
            <a:endParaRPr lang="en-US" sz="900" dirty="0"/>
          </a:p>
        </p:txBody>
      </p:sp>
      <p:sp>
        <p:nvSpPr>
          <p:cNvPr id="29" name="Text 26"/>
          <p:cNvSpPr/>
          <p:nvPr/>
        </p:nvSpPr>
        <p:spPr>
          <a:xfrm>
            <a:off x="552450" y="4648200"/>
            <a:ext cx="24483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Specify class label → generate samples of that class</a:t>
            </a:r>
            <a:endParaRPr lang="en-US" sz="750" dirty="0"/>
          </a:p>
        </p:txBody>
      </p:sp>
      <p:sp>
        <p:nvSpPr>
          <p:cNvPr id="30" name="Text 27"/>
          <p:cNvSpPr/>
          <p:nvPr/>
        </p:nvSpPr>
        <p:spPr>
          <a:xfrm>
            <a:off x="3238500" y="4297710"/>
            <a:ext cx="2705100" cy="617190"/>
          </a:xfrm>
          <a:prstGeom prst="roundRect">
            <a:avLst>
              <a:gd name="adj" fmla="val 9260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Shape 28"/>
          <p:cNvSpPr/>
          <p:nvPr/>
        </p:nvSpPr>
        <p:spPr>
          <a:xfrm>
            <a:off x="3257550" y="4297710"/>
            <a:ext cx="0" cy="617190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29"/>
          <p:cNvSpPr/>
          <p:nvPr/>
        </p:nvSpPr>
        <p:spPr>
          <a:xfrm>
            <a:off x="3409950" y="4431060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Diverse Samples</a:t>
            </a:r>
            <a:endParaRPr lang="en-US" sz="900" dirty="0"/>
          </a:p>
        </p:txBody>
      </p:sp>
      <p:sp>
        <p:nvSpPr>
          <p:cNvPr id="33" name="Text 30"/>
          <p:cNvSpPr/>
          <p:nvPr/>
        </p:nvSpPr>
        <p:spPr>
          <a:xfrm>
            <a:off x="3409950" y="4648200"/>
            <a:ext cx="24483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z values → different variations within class</a:t>
            </a:r>
            <a:endParaRPr lang="en-US" sz="750" dirty="0"/>
          </a:p>
        </p:txBody>
      </p:sp>
      <p:sp>
        <p:nvSpPr>
          <p:cNvPr id="34" name="Text 31"/>
          <p:cNvSpPr/>
          <p:nvPr/>
        </p:nvSpPr>
        <p:spPr>
          <a:xfrm>
            <a:off x="6096000" y="4297710"/>
            <a:ext cx="2667000" cy="617190"/>
          </a:xfrm>
          <a:prstGeom prst="roundRect">
            <a:avLst>
              <a:gd name="adj" fmla="val 926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5" name="Text 32"/>
          <p:cNvSpPr/>
          <p:nvPr/>
        </p:nvSpPr>
        <p:spPr>
          <a:xfrm>
            <a:off x="6229350" y="4431060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Applications</a:t>
            </a:r>
            <a:endParaRPr lang="en-US" sz="900" dirty="0"/>
          </a:p>
        </p:txBody>
      </p:sp>
      <p:sp>
        <p:nvSpPr>
          <p:cNvPr id="36" name="Text 33"/>
          <p:cNvSpPr/>
          <p:nvPr/>
        </p:nvSpPr>
        <p:spPr>
          <a:xfrm>
            <a:off x="6229350" y="4648200"/>
            <a:ext cx="24483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augmentation, image editing, style transfer</a:t>
            </a:r>
            <a:endParaRPr lang="en-US" sz="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7A141A-893D-0602-17A1-A14131B16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68675FE-C952-F7B0-E49E-A43D5DCE1BEF}"/>
              </a:ext>
            </a:extLst>
          </p:cNvPr>
          <p:cNvSpPr/>
          <p:nvPr/>
        </p:nvSpPr>
        <p:spPr>
          <a:xfrm>
            <a:off x="0" y="114300"/>
            <a:ext cx="9144000" cy="4953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64FD43CA-4EAE-1095-7F62-590F6E64A6A0}"/>
              </a:ext>
            </a:extLst>
          </p:cNvPr>
          <p:cNvSpPr/>
          <p:nvPr/>
        </p:nvSpPr>
        <p:spPr>
          <a:xfrm>
            <a:off x="381000" y="228600"/>
            <a:ext cx="57150" cy="2667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F198769-3406-8676-9EAA-61154CB5FBB8}"/>
              </a:ext>
            </a:extLst>
          </p:cNvPr>
          <p:cNvSpPr/>
          <p:nvPr/>
        </p:nvSpPr>
        <p:spPr>
          <a:xfrm>
            <a:off x="590550" y="247650"/>
            <a:ext cx="2327621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Sampling from CVAE</a:t>
            </a:r>
            <a:endParaRPr lang="en-US" sz="1800" dirty="0"/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A18782A2-D15F-F892-9AB1-8C990E52A4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54534" y="871755"/>
            <a:ext cx="6434931" cy="415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28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C53E0E-0DA2-905C-9783-D67AD83A5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9B0D88D-6BE3-CFCA-A588-3369E071B9E3}"/>
              </a:ext>
            </a:extLst>
          </p:cNvPr>
          <p:cNvSpPr/>
          <p:nvPr/>
        </p:nvSpPr>
        <p:spPr>
          <a:xfrm>
            <a:off x="0" y="114300"/>
            <a:ext cx="9144000" cy="4953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61EF1054-2689-344D-2F31-AC7BD3885A34}"/>
              </a:ext>
            </a:extLst>
          </p:cNvPr>
          <p:cNvSpPr/>
          <p:nvPr/>
        </p:nvSpPr>
        <p:spPr>
          <a:xfrm>
            <a:off x="381000" y="228600"/>
            <a:ext cx="57150" cy="2667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53529DA-4D29-663B-F313-A9BDEAA88434}"/>
              </a:ext>
            </a:extLst>
          </p:cNvPr>
          <p:cNvSpPr/>
          <p:nvPr/>
        </p:nvSpPr>
        <p:spPr>
          <a:xfrm>
            <a:off x="590550" y="247650"/>
            <a:ext cx="2327621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Sampling from CVAE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0E115-FF0B-8902-5FB9-74F582A32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880625"/>
            <a:ext cx="7772400" cy="392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8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3182889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CVAE Applications and Results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1559123"/>
            <a:ext cx="4286250" cy="2813745"/>
          </a:xfrm>
          <a:prstGeom prst="roundRect">
            <a:avLst>
              <a:gd name="adj" fmla="val 2708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71500" y="1749623"/>
            <a:ext cx="3983355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1200"/>
              </a:spcAft>
              <a:buNone/>
            </a:pPr>
            <a:r>
              <a:rPr lang="en-US" sz="97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MNIST Digit Generation</a:t>
            </a:r>
            <a:endParaRPr lang="en-US" sz="975" dirty="0"/>
          </a:p>
        </p:txBody>
      </p:sp>
      <p:sp>
        <p:nvSpPr>
          <p:cNvPr id="7" name="Text 5"/>
          <p:cNvSpPr/>
          <p:nvPr/>
        </p:nvSpPr>
        <p:spPr>
          <a:xfrm>
            <a:off x="571500" y="2227659"/>
            <a:ext cx="720179" cy="720179"/>
          </a:xfrm>
          <a:prstGeom prst="roundRect">
            <a:avLst>
              <a:gd name="adj" fmla="val 529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889099" y="2481114"/>
            <a:ext cx="865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0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1367879" y="2227659"/>
            <a:ext cx="720179" cy="720179"/>
          </a:xfrm>
          <a:prstGeom prst="roundRect">
            <a:avLst>
              <a:gd name="adj" fmla="val 5290"/>
            </a:avLst>
          </a:prstGeom>
          <a:solidFill>
            <a:srgbClr val="2C5282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1685479" y="2481114"/>
            <a:ext cx="865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2164259" y="2227659"/>
            <a:ext cx="720179" cy="720179"/>
          </a:xfrm>
          <a:prstGeom prst="roundRect">
            <a:avLst>
              <a:gd name="adj" fmla="val 529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2481858" y="2481114"/>
            <a:ext cx="865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2960638" y="2227659"/>
            <a:ext cx="720179" cy="720179"/>
          </a:xfrm>
          <a:prstGeom prst="roundRect">
            <a:avLst>
              <a:gd name="adj" fmla="val 5290"/>
            </a:avLst>
          </a:prstGeom>
          <a:solidFill>
            <a:srgbClr val="2C5282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3278237" y="2481114"/>
            <a:ext cx="865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3757017" y="2227659"/>
            <a:ext cx="720179" cy="720179"/>
          </a:xfrm>
          <a:prstGeom prst="roundRect">
            <a:avLst>
              <a:gd name="adj" fmla="val 529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4074616" y="2481114"/>
            <a:ext cx="865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571500" y="3024039"/>
            <a:ext cx="720179" cy="720179"/>
          </a:xfrm>
          <a:prstGeom prst="roundRect">
            <a:avLst>
              <a:gd name="adj" fmla="val 5290"/>
            </a:avLst>
          </a:prstGeom>
          <a:solidFill>
            <a:srgbClr val="2C5282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889099" y="3277493"/>
            <a:ext cx="865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1367879" y="3024039"/>
            <a:ext cx="720179" cy="720179"/>
          </a:xfrm>
          <a:prstGeom prst="roundRect">
            <a:avLst>
              <a:gd name="adj" fmla="val 529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1685479" y="3277493"/>
            <a:ext cx="865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2164259" y="3024039"/>
            <a:ext cx="720179" cy="720179"/>
          </a:xfrm>
          <a:prstGeom prst="roundRect">
            <a:avLst>
              <a:gd name="adj" fmla="val 5290"/>
            </a:avLst>
          </a:prstGeom>
          <a:solidFill>
            <a:srgbClr val="2C5282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2481858" y="3277493"/>
            <a:ext cx="865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7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2960638" y="3024039"/>
            <a:ext cx="720179" cy="720179"/>
          </a:xfrm>
          <a:prstGeom prst="roundRect">
            <a:avLst>
              <a:gd name="adj" fmla="val 529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3278237" y="3277493"/>
            <a:ext cx="865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8</a:t>
            </a:r>
            <a:endParaRPr lang="en-US" sz="1200" dirty="0"/>
          </a:p>
        </p:txBody>
      </p:sp>
      <p:sp>
        <p:nvSpPr>
          <p:cNvPr id="25" name="Text 23"/>
          <p:cNvSpPr/>
          <p:nvPr/>
        </p:nvSpPr>
        <p:spPr>
          <a:xfrm>
            <a:off x="3757017" y="3024039"/>
            <a:ext cx="720179" cy="720179"/>
          </a:xfrm>
          <a:prstGeom prst="roundRect">
            <a:avLst>
              <a:gd name="adj" fmla="val 5290"/>
            </a:avLst>
          </a:prstGeom>
          <a:solidFill>
            <a:srgbClr val="2C5282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074616" y="3277493"/>
            <a:ext cx="865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9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571500" y="4049018"/>
            <a:ext cx="39833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Condition on y to generate specific digits</a:t>
            </a:r>
            <a:endParaRPr lang="en-US" sz="750" dirty="0"/>
          </a:p>
        </p:txBody>
      </p:sp>
      <p:sp>
        <p:nvSpPr>
          <p:cNvPr id="28" name="Text 26"/>
          <p:cNvSpPr/>
          <p:nvPr/>
        </p:nvSpPr>
        <p:spPr>
          <a:xfrm>
            <a:off x="4857750" y="1301502"/>
            <a:ext cx="3905250" cy="1095077"/>
          </a:xfrm>
          <a:prstGeom prst="roundRect">
            <a:avLst>
              <a:gd name="adj" fmla="val 6958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Shape 27"/>
          <p:cNvSpPr/>
          <p:nvPr/>
        </p:nvSpPr>
        <p:spPr>
          <a:xfrm>
            <a:off x="4876800" y="1301502"/>
            <a:ext cx="0" cy="1095077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5048250" y="1453902"/>
            <a:ext cx="3633597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Imaging</a:t>
            </a:r>
            <a:endParaRPr lang="en-US" sz="900" dirty="0"/>
          </a:p>
        </p:txBody>
      </p:sp>
      <p:sp>
        <p:nvSpPr>
          <p:cNvPr id="31" name="Text 29"/>
          <p:cNvSpPr/>
          <p:nvPr/>
        </p:nvSpPr>
        <p:spPr>
          <a:xfrm>
            <a:off x="5048250" y="1690092"/>
            <a:ext cx="363359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 pathology-specific samples</a:t>
            </a:r>
            <a:endParaRPr lang="en-US" sz="825" dirty="0"/>
          </a:p>
        </p:txBody>
      </p:sp>
      <p:sp>
        <p:nvSpPr>
          <p:cNvPr id="32" name="Text 30"/>
          <p:cNvSpPr/>
          <p:nvPr/>
        </p:nvSpPr>
        <p:spPr>
          <a:xfrm>
            <a:off x="5048250" y="1893838"/>
            <a:ext cx="363359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Augment rare disease cases</a:t>
            </a:r>
            <a:endParaRPr lang="en-US" sz="825" dirty="0"/>
          </a:p>
        </p:txBody>
      </p:sp>
      <p:sp>
        <p:nvSpPr>
          <p:cNvPr id="33" name="Text 31"/>
          <p:cNvSpPr/>
          <p:nvPr/>
        </p:nvSpPr>
        <p:spPr>
          <a:xfrm>
            <a:off x="5048250" y="2097584"/>
            <a:ext cx="363359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Synthesize missing modalities</a:t>
            </a:r>
            <a:endParaRPr lang="en-US" sz="825" dirty="0"/>
          </a:p>
        </p:txBody>
      </p:sp>
      <p:sp>
        <p:nvSpPr>
          <p:cNvPr id="34" name="Text 32"/>
          <p:cNvSpPr/>
          <p:nvPr/>
        </p:nvSpPr>
        <p:spPr>
          <a:xfrm>
            <a:off x="4857750" y="2548979"/>
            <a:ext cx="3905250" cy="1095077"/>
          </a:xfrm>
          <a:prstGeom prst="roundRect">
            <a:avLst>
              <a:gd name="adj" fmla="val 6958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5" name="Shape 33"/>
          <p:cNvSpPr/>
          <p:nvPr/>
        </p:nvSpPr>
        <p:spPr>
          <a:xfrm>
            <a:off x="4876800" y="2548979"/>
            <a:ext cx="0" cy="1095077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5048250" y="2701379"/>
            <a:ext cx="3633597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Face Generation</a:t>
            </a:r>
            <a:endParaRPr lang="en-US" sz="900" dirty="0"/>
          </a:p>
        </p:txBody>
      </p:sp>
      <p:sp>
        <p:nvSpPr>
          <p:cNvPr id="37" name="Text 35"/>
          <p:cNvSpPr/>
          <p:nvPr/>
        </p:nvSpPr>
        <p:spPr>
          <a:xfrm>
            <a:off x="5048250" y="2937570"/>
            <a:ext cx="363359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Condition on attributes (age, gender)</a:t>
            </a:r>
            <a:endParaRPr lang="en-US" sz="825" dirty="0"/>
          </a:p>
        </p:txBody>
      </p:sp>
      <p:sp>
        <p:nvSpPr>
          <p:cNvPr id="38" name="Text 36"/>
          <p:cNvSpPr/>
          <p:nvPr/>
        </p:nvSpPr>
        <p:spPr>
          <a:xfrm>
            <a:off x="5048250" y="3141315"/>
            <a:ext cx="363359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Expression manipulation</a:t>
            </a:r>
            <a:endParaRPr lang="en-US" sz="825" dirty="0"/>
          </a:p>
        </p:txBody>
      </p:sp>
      <p:sp>
        <p:nvSpPr>
          <p:cNvPr id="39" name="Text 37"/>
          <p:cNvSpPr/>
          <p:nvPr/>
        </p:nvSpPr>
        <p:spPr>
          <a:xfrm>
            <a:off x="5048250" y="3345061"/>
            <a:ext cx="363359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Pose-conditioned synthesis</a:t>
            </a:r>
            <a:endParaRPr lang="en-US" sz="825" dirty="0"/>
          </a:p>
        </p:txBody>
      </p:sp>
      <p:sp>
        <p:nvSpPr>
          <p:cNvPr id="40" name="Text 38"/>
          <p:cNvSpPr/>
          <p:nvPr/>
        </p:nvSpPr>
        <p:spPr>
          <a:xfrm>
            <a:off x="4857750" y="3796457"/>
            <a:ext cx="3905250" cy="834182"/>
          </a:xfrm>
          <a:prstGeom prst="roundRect">
            <a:avLst>
              <a:gd name="adj" fmla="val 9135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1" name="Text 39"/>
          <p:cNvSpPr/>
          <p:nvPr/>
        </p:nvSpPr>
        <p:spPr>
          <a:xfrm>
            <a:off x="5010150" y="3948857"/>
            <a:ext cx="367245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Limitation</a:t>
            </a:r>
            <a:endParaRPr lang="en-US" sz="900" dirty="0"/>
          </a:p>
        </p:txBody>
      </p:sp>
      <p:sp>
        <p:nvSpPr>
          <p:cNvPr id="42" name="Text 40"/>
          <p:cNvSpPr/>
          <p:nvPr/>
        </p:nvSpPr>
        <p:spPr>
          <a:xfrm>
            <a:off x="5010150" y="4185047"/>
            <a:ext cx="3672459" cy="29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VAE outputs can be blurry due to MSE reconstruction loss. GANs produce sharper results.</a:t>
            </a:r>
            <a:endParaRPr lang="en-US" sz="825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71500" y="1312664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spcBef>
                <a:spcPts val="300"/>
              </a:spcBef>
              <a:spcAft>
                <a:spcPts val="1200"/>
              </a:spcAft>
              <a:buNone/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 III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571500" y="1804095"/>
            <a:ext cx="669398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spcAft>
                <a:spcPts val="1500"/>
              </a:spcAft>
              <a:buNone/>
            </a:pPr>
            <a:r>
              <a:rPr lang="en-US" sz="33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Generative Adversarial Networks</a:t>
            </a:r>
            <a:endParaRPr lang="en-US" sz="3300" dirty="0"/>
          </a:p>
        </p:txBody>
      </p:sp>
      <p:sp>
        <p:nvSpPr>
          <p:cNvPr id="5" name="Text 3"/>
          <p:cNvSpPr/>
          <p:nvPr/>
        </p:nvSpPr>
        <p:spPr>
          <a:xfrm>
            <a:off x="571500" y="2794695"/>
            <a:ext cx="762000" cy="38100"/>
          </a:xfrm>
          <a:prstGeom prst="rect">
            <a:avLst/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71500" y="3213795"/>
            <a:ext cx="8161020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90"/>
              </a:lnSpc>
              <a:spcAft>
                <a:spcPts val="600"/>
              </a:spcAft>
              <a:buNone/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Adversarial Game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571500" y="3682305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Generator vs. Discriminator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571500" y="4042470"/>
            <a:ext cx="8001000" cy="720030"/>
          </a:xfrm>
          <a:prstGeom prst="roundRect">
            <a:avLst>
              <a:gd name="adj" fmla="val 10583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771525" y="4242495"/>
            <a:ext cx="775296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Core Idea:</a:t>
            </a: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Two networks compete — a Generator creates fake data while a Discriminator learns to distinguish real from fake. Through this adversarial game, the Generator learns to produce increasingly realistic samples.</a:t>
            </a:r>
            <a:endParaRPr lang="en-US" sz="900" dirty="0"/>
          </a:p>
        </p:txBody>
      </p:sp>
      <p:pic>
        <p:nvPicPr>
          <p:cNvPr id="10" name="Image 0" descr="/tmp/rasterized-gradient-119e096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05400"/>
            <a:ext cx="9144000" cy="38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2359804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 We Have Learned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1423243"/>
            <a:ext cx="2667000" cy="2405509"/>
          </a:xfrm>
          <a:prstGeom prst="roundRect">
            <a:avLst>
              <a:gd name="adj" fmla="val 3168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00050" y="1423243"/>
            <a:ext cx="0" cy="2405509"/>
          </a:xfrm>
          <a:prstGeom prst="line">
            <a:avLst/>
          </a:prstGeom>
          <a:noFill/>
          <a:ln w="38100">
            <a:solidFill>
              <a:srgbClr val="1A365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71500" y="1575643"/>
            <a:ext cx="2370582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7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NEURAL NETWORK FUNDAMENTALS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571500" y="2143274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Perceptron / MLP Architecture</a:t>
            </a:r>
            <a:endParaRPr lang="en-US" sz="825" dirty="0"/>
          </a:p>
        </p:txBody>
      </p:sp>
      <p:sp>
        <p:nvSpPr>
          <p:cNvPr id="9" name="Text 7"/>
          <p:cNvSpPr/>
          <p:nvPr/>
        </p:nvSpPr>
        <p:spPr>
          <a:xfrm>
            <a:off x="571500" y="2489895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Convolutional Layers</a:t>
            </a:r>
            <a:endParaRPr lang="en-US" sz="825" dirty="0"/>
          </a:p>
        </p:txBody>
      </p:sp>
      <p:sp>
        <p:nvSpPr>
          <p:cNvPr id="10" name="Text 8"/>
          <p:cNvSpPr/>
          <p:nvPr/>
        </p:nvSpPr>
        <p:spPr>
          <a:xfrm>
            <a:off x="571500" y="2836515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Normalization Layers</a:t>
            </a:r>
            <a:endParaRPr lang="en-US" sz="825" dirty="0"/>
          </a:p>
        </p:txBody>
      </p:sp>
      <p:sp>
        <p:nvSpPr>
          <p:cNvPr id="11" name="Text 9"/>
          <p:cNvSpPr/>
          <p:nvPr/>
        </p:nvSpPr>
        <p:spPr>
          <a:xfrm>
            <a:off x="571500" y="3183136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Weight Initialization</a:t>
            </a:r>
            <a:endParaRPr lang="en-US" sz="825" dirty="0"/>
          </a:p>
        </p:txBody>
      </p:sp>
      <p:sp>
        <p:nvSpPr>
          <p:cNvPr id="12" name="Text 10"/>
          <p:cNvSpPr/>
          <p:nvPr/>
        </p:nvSpPr>
        <p:spPr>
          <a:xfrm>
            <a:off x="571500" y="3529757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Computational Graphs</a:t>
            </a:r>
            <a:endParaRPr lang="en-US" sz="825" dirty="0"/>
          </a:p>
        </p:txBody>
      </p:sp>
      <p:sp>
        <p:nvSpPr>
          <p:cNvPr id="13" name="Text 11"/>
          <p:cNvSpPr/>
          <p:nvPr/>
        </p:nvSpPr>
        <p:spPr>
          <a:xfrm>
            <a:off x="3238500" y="1503313"/>
            <a:ext cx="2667000" cy="2245519"/>
          </a:xfrm>
          <a:prstGeom prst="roundRect">
            <a:avLst>
              <a:gd name="adj" fmla="val 3393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3257550" y="1503313"/>
            <a:ext cx="0" cy="2245519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3429000" y="1655713"/>
            <a:ext cx="237058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7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ACTIVATION FUNCTIONS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3429000" y="2063353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Sigmoid: σ(x) = 1/(1+e⁻ˣ)</a:t>
            </a:r>
            <a:endParaRPr lang="en-US" sz="825" dirty="0"/>
          </a:p>
        </p:txBody>
      </p:sp>
      <p:sp>
        <p:nvSpPr>
          <p:cNvPr id="17" name="Text 15"/>
          <p:cNvSpPr/>
          <p:nvPr/>
        </p:nvSpPr>
        <p:spPr>
          <a:xfrm>
            <a:off x="3429000" y="2409974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Tanh: (eˣ-e⁻ˣ)/(eˣ+e⁻ˣ)</a:t>
            </a:r>
            <a:endParaRPr lang="en-US" sz="825" dirty="0"/>
          </a:p>
        </p:txBody>
      </p:sp>
      <p:sp>
        <p:nvSpPr>
          <p:cNvPr id="18" name="Text 16"/>
          <p:cNvSpPr/>
          <p:nvPr/>
        </p:nvSpPr>
        <p:spPr>
          <a:xfrm>
            <a:off x="3429000" y="2756595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ReLU: max(0, x)</a:t>
            </a:r>
            <a:endParaRPr lang="en-US" sz="825" dirty="0"/>
          </a:p>
        </p:txBody>
      </p:sp>
      <p:sp>
        <p:nvSpPr>
          <p:cNvPr id="19" name="Text 17"/>
          <p:cNvSpPr/>
          <p:nvPr/>
        </p:nvSpPr>
        <p:spPr>
          <a:xfrm>
            <a:off x="3429000" y="3103215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LeakyReLU, GELU, Swish</a:t>
            </a:r>
            <a:endParaRPr lang="en-US" sz="825" dirty="0"/>
          </a:p>
        </p:txBody>
      </p:sp>
      <p:sp>
        <p:nvSpPr>
          <p:cNvPr id="20" name="Text 18"/>
          <p:cNvSpPr/>
          <p:nvPr/>
        </p:nvSpPr>
        <p:spPr>
          <a:xfrm>
            <a:off x="3429000" y="3449836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Softmax for classification</a:t>
            </a:r>
            <a:endParaRPr lang="en-US" sz="825" dirty="0"/>
          </a:p>
        </p:txBody>
      </p:sp>
      <p:sp>
        <p:nvSpPr>
          <p:cNvPr id="21" name="Text 19"/>
          <p:cNvSpPr/>
          <p:nvPr/>
        </p:nvSpPr>
        <p:spPr>
          <a:xfrm>
            <a:off x="6096000" y="1503313"/>
            <a:ext cx="2667000" cy="2245519"/>
          </a:xfrm>
          <a:prstGeom prst="roundRect">
            <a:avLst>
              <a:gd name="adj" fmla="val 3393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Shape 20"/>
          <p:cNvSpPr/>
          <p:nvPr/>
        </p:nvSpPr>
        <p:spPr>
          <a:xfrm>
            <a:off x="6115050" y="1503313"/>
            <a:ext cx="0" cy="2245519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286500" y="1655713"/>
            <a:ext cx="237058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7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TRAINING PROCESS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6286500" y="2063353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Forward Propagation</a:t>
            </a:r>
            <a:endParaRPr lang="en-US" sz="825" dirty="0"/>
          </a:p>
        </p:txBody>
      </p:sp>
      <p:sp>
        <p:nvSpPr>
          <p:cNvPr id="25" name="Text 23"/>
          <p:cNvSpPr/>
          <p:nvPr/>
        </p:nvSpPr>
        <p:spPr>
          <a:xfrm>
            <a:off x="6286500" y="2409974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Backpropagation</a:t>
            </a:r>
            <a:endParaRPr lang="en-US" sz="825" dirty="0"/>
          </a:p>
        </p:txBody>
      </p:sp>
      <p:sp>
        <p:nvSpPr>
          <p:cNvPr id="26" name="Text 24"/>
          <p:cNvSpPr/>
          <p:nvPr/>
        </p:nvSpPr>
        <p:spPr>
          <a:xfrm>
            <a:off x="6286500" y="2756595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Gradient Descent (SGD, Adam)</a:t>
            </a:r>
            <a:endParaRPr lang="en-US" sz="825" dirty="0"/>
          </a:p>
        </p:txBody>
      </p:sp>
      <p:sp>
        <p:nvSpPr>
          <p:cNvPr id="27" name="Text 25"/>
          <p:cNvSpPr/>
          <p:nvPr/>
        </p:nvSpPr>
        <p:spPr>
          <a:xfrm>
            <a:off x="6286500" y="3103215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Learning Rate Scheduling</a:t>
            </a:r>
            <a:endParaRPr lang="en-US" sz="825" dirty="0"/>
          </a:p>
        </p:txBody>
      </p:sp>
      <p:sp>
        <p:nvSpPr>
          <p:cNvPr id="28" name="Text 26"/>
          <p:cNvSpPr/>
          <p:nvPr/>
        </p:nvSpPr>
        <p:spPr>
          <a:xfrm>
            <a:off x="6286500" y="3449836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Regularization Techniques</a:t>
            </a:r>
            <a:endParaRPr lang="en-US" sz="825" dirty="0"/>
          </a:p>
        </p:txBody>
      </p:sp>
      <p:pic>
        <p:nvPicPr>
          <p:cNvPr id="29" name="Image 0" descr="/tmp/rasterized-gradient-93b33d1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4615904"/>
            <a:ext cx="8382000" cy="375196"/>
          </a:xfrm>
          <a:prstGeom prst="rect">
            <a:avLst/>
          </a:prstGeom>
        </p:spPr>
      </p:pic>
      <p:sp>
        <p:nvSpPr>
          <p:cNvPr id="30" name="Text 27"/>
          <p:cNvSpPr/>
          <p:nvPr/>
        </p:nvSpPr>
        <p:spPr>
          <a:xfrm>
            <a:off x="571500" y="4730204"/>
            <a:ext cx="816102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Insight:</a:t>
            </a:r>
            <a:r>
              <a:rPr lang="en-US" sz="8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Deep Learning differs from traditional ML through automatic feature learning via hierarchical representations</a:t>
            </a:r>
            <a:endParaRPr lang="en-US" sz="825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4165369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GAN Architecture: The Adversarial Game</a:t>
            </a:r>
            <a:endParaRPr lang="en-US" sz="1650" dirty="0"/>
          </a:p>
        </p:txBody>
      </p:sp>
      <p:pic>
        <p:nvPicPr>
          <p:cNvPr id="5" name="Image 0" descr="/tmp/rasterized-gradient-1d073e7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749772"/>
            <a:ext cx="8382000" cy="1491555"/>
          </a:xfrm>
          <a:prstGeom prst="rect">
            <a:avLst/>
          </a:prstGeom>
        </p:spPr>
      </p:pic>
      <p:pic>
        <p:nvPicPr>
          <p:cNvPr id="6" name="Image 1" descr="/tmp/rasterized-gradient-4b97e55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1254" y="1987897"/>
            <a:ext cx="523875" cy="523875"/>
          </a:xfrm>
          <a:prstGeom prst="rect">
            <a:avLst/>
          </a:prstGeom>
          <a:effectLst>
            <a:outerShdw blurRad="57150" dist="28575" dir="5400000" algn="bl" rotWithShape="0">
              <a:srgbClr val="000000">
                <a:alpha val="15000"/>
              </a:srgbClr>
            </a:outerShdw>
          </a:effectLst>
        </p:spPr>
      </p:pic>
      <p:sp>
        <p:nvSpPr>
          <p:cNvPr id="7" name="Text 3"/>
          <p:cNvSpPr/>
          <p:nvPr/>
        </p:nvSpPr>
        <p:spPr>
          <a:xfrm>
            <a:off x="2211861" y="2176463"/>
            <a:ext cx="44251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 ~ N(0,I)</a:t>
            </a:r>
            <a:endParaRPr lang="en-US" sz="825" dirty="0"/>
          </a:p>
        </p:txBody>
      </p:sp>
      <p:sp>
        <p:nvSpPr>
          <p:cNvPr id="8" name="Text 4"/>
          <p:cNvSpPr/>
          <p:nvPr/>
        </p:nvSpPr>
        <p:spPr>
          <a:xfrm>
            <a:off x="2156817" y="2549872"/>
            <a:ext cx="56395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Random noise</a:t>
            </a:r>
            <a:endParaRPr lang="en-US" sz="675" dirty="0"/>
          </a:p>
        </p:txBody>
      </p:sp>
      <p:sp>
        <p:nvSpPr>
          <p:cNvPr id="9" name="Text 5"/>
          <p:cNvSpPr/>
          <p:nvPr/>
        </p:nvSpPr>
        <p:spPr>
          <a:xfrm>
            <a:off x="2824014" y="2222153"/>
            <a:ext cx="155448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CBD5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200" dirty="0"/>
          </a:p>
        </p:txBody>
      </p:sp>
      <p:pic>
        <p:nvPicPr>
          <p:cNvPr id="10" name="Image 2" descr="/tmp/rasterized-gradient-c1f81fc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0714" y="1940272"/>
            <a:ext cx="857250" cy="619125"/>
          </a:xfrm>
          <a:prstGeom prst="rect">
            <a:avLst/>
          </a:prstGeom>
          <a:effectLst>
            <a:outerShdw blurRad="76200" dist="38100" dir="5400000" algn="bl" rotWithShape="0">
              <a:srgbClr val="48BB78">
                <a:alpha val="30000"/>
              </a:srgbClr>
            </a:outerShdw>
          </a:effectLst>
        </p:spPr>
      </p:pic>
      <p:sp>
        <p:nvSpPr>
          <p:cNvPr id="11" name="Text 6"/>
          <p:cNvSpPr/>
          <p:nvPr/>
        </p:nvSpPr>
        <p:spPr>
          <a:xfrm>
            <a:off x="3223320" y="2093714"/>
            <a:ext cx="603727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Generator</a:t>
            </a:r>
            <a:endParaRPr lang="en-US" sz="975" dirty="0"/>
          </a:p>
        </p:txBody>
      </p:sp>
      <p:sp>
        <p:nvSpPr>
          <p:cNvPr id="12" name="Text 7"/>
          <p:cNvSpPr/>
          <p:nvPr/>
        </p:nvSpPr>
        <p:spPr>
          <a:xfrm>
            <a:off x="3435995" y="2286000"/>
            <a:ext cx="17002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G(z)</a:t>
            </a:r>
            <a:endParaRPr lang="en-US" sz="675" dirty="0"/>
          </a:p>
        </p:txBody>
      </p:sp>
      <p:sp>
        <p:nvSpPr>
          <p:cNvPr id="13" name="Text 8"/>
          <p:cNvSpPr/>
          <p:nvPr/>
        </p:nvSpPr>
        <p:spPr>
          <a:xfrm>
            <a:off x="3164235" y="2597497"/>
            <a:ext cx="72426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Creates fake data</a:t>
            </a:r>
            <a:endParaRPr lang="en-US" sz="675" dirty="0"/>
          </a:p>
        </p:txBody>
      </p:sp>
      <p:sp>
        <p:nvSpPr>
          <p:cNvPr id="14" name="Text 9"/>
          <p:cNvSpPr/>
          <p:nvPr/>
        </p:nvSpPr>
        <p:spPr>
          <a:xfrm>
            <a:off x="4062264" y="2222153"/>
            <a:ext cx="155448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CBD5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200" dirty="0"/>
          </a:p>
        </p:txBody>
      </p:sp>
      <p:pic>
        <p:nvPicPr>
          <p:cNvPr id="15" name="Image 3" descr="/tmp/rasterized-gradient-ae762b56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8964" y="1987897"/>
            <a:ext cx="523875" cy="523875"/>
          </a:xfrm>
          <a:prstGeom prst="rect">
            <a:avLst/>
          </a:prstGeom>
          <a:effectLst>
            <a:outerShdw blurRad="57150" dist="28575" dir="5400000" algn="bl" rotWithShape="0">
              <a:srgbClr val="9F7AEA">
                <a:alpha val="30000"/>
              </a:srgbClr>
            </a:outerShdw>
          </a:effectLst>
        </p:spPr>
      </p:pic>
      <p:sp>
        <p:nvSpPr>
          <p:cNvPr id="16" name="Text 10"/>
          <p:cNvSpPr/>
          <p:nvPr/>
        </p:nvSpPr>
        <p:spPr>
          <a:xfrm>
            <a:off x="4442520" y="2183160"/>
            <a:ext cx="30254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x_fake</a:t>
            </a:r>
            <a:endParaRPr lang="en-US" sz="750" dirty="0"/>
          </a:p>
        </p:txBody>
      </p:sp>
      <p:sp>
        <p:nvSpPr>
          <p:cNvPr id="17" name="Text 11"/>
          <p:cNvSpPr/>
          <p:nvPr/>
        </p:nvSpPr>
        <p:spPr>
          <a:xfrm>
            <a:off x="4388346" y="2549872"/>
            <a:ext cx="41321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Generated</a:t>
            </a:r>
            <a:endParaRPr lang="en-US" sz="675" dirty="0"/>
          </a:p>
        </p:txBody>
      </p:sp>
      <p:sp>
        <p:nvSpPr>
          <p:cNvPr id="18" name="Text 12"/>
          <p:cNvSpPr/>
          <p:nvPr/>
        </p:nvSpPr>
        <p:spPr>
          <a:xfrm>
            <a:off x="4967139" y="2073622"/>
            <a:ext cx="9776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CBD5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↘</a:t>
            </a:r>
            <a:endParaRPr lang="en-US" sz="900" dirty="0"/>
          </a:p>
        </p:txBody>
      </p:sp>
      <p:sp>
        <p:nvSpPr>
          <p:cNvPr id="19" name="Text 13"/>
          <p:cNvSpPr/>
          <p:nvPr/>
        </p:nvSpPr>
        <p:spPr>
          <a:xfrm>
            <a:off x="4967139" y="2424113"/>
            <a:ext cx="9776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CBD5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↗</a:t>
            </a:r>
            <a:endParaRPr lang="en-US" sz="900" dirty="0"/>
          </a:p>
        </p:txBody>
      </p:sp>
      <p:pic>
        <p:nvPicPr>
          <p:cNvPr id="20" name="Image 4" descr="/tmp/rasterized-gradient-17095881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7284" y="1940272"/>
            <a:ext cx="857250" cy="619125"/>
          </a:xfrm>
          <a:prstGeom prst="rect">
            <a:avLst/>
          </a:prstGeom>
          <a:effectLst>
            <a:outerShdw blurRad="76200" dist="38100" dir="5400000" algn="bl" rotWithShape="0">
              <a:srgbClr val="E53E3E">
                <a:alpha val="30000"/>
              </a:srgbClr>
            </a:outerShdw>
          </a:effectLst>
        </p:spPr>
      </p:pic>
      <p:sp>
        <p:nvSpPr>
          <p:cNvPr id="21" name="Text 14"/>
          <p:cNvSpPr/>
          <p:nvPr/>
        </p:nvSpPr>
        <p:spPr>
          <a:xfrm>
            <a:off x="5206752" y="2093714"/>
            <a:ext cx="81428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Discriminator</a:t>
            </a:r>
            <a:endParaRPr lang="en-US" sz="975" dirty="0"/>
          </a:p>
        </p:txBody>
      </p:sp>
      <p:sp>
        <p:nvSpPr>
          <p:cNvPr id="22" name="Text 15"/>
          <p:cNvSpPr/>
          <p:nvPr/>
        </p:nvSpPr>
        <p:spPr>
          <a:xfrm>
            <a:off x="5524946" y="2286000"/>
            <a:ext cx="16516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D(x)</a:t>
            </a:r>
            <a:endParaRPr lang="en-US" sz="675" dirty="0"/>
          </a:p>
        </p:txBody>
      </p:sp>
      <p:sp>
        <p:nvSpPr>
          <p:cNvPr id="23" name="Text 16"/>
          <p:cNvSpPr/>
          <p:nvPr/>
        </p:nvSpPr>
        <p:spPr>
          <a:xfrm>
            <a:off x="5324773" y="2597497"/>
            <a:ext cx="57351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 or Fake?</a:t>
            </a:r>
            <a:endParaRPr lang="en-US" sz="675" dirty="0"/>
          </a:p>
        </p:txBody>
      </p:sp>
      <p:sp>
        <p:nvSpPr>
          <p:cNvPr id="24" name="Text 17"/>
          <p:cNvSpPr/>
          <p:nvPr/>
        </p:nvSpPr>
        <p:spPr>
          <a:xfrm>
            <a:off x="6148834" y="2222153"/>
            <a:ext cx="155448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CBD5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200" dirty="0"/>
          </a:p>
        </p:txBody>
      </p:sp>
      <p:pic>
        <p:nvPicPr>
          <p:cNvPr id="25" name="Image 5" descr="/tmp/rasterized-gradient-ee0ca109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15534" y="1987897"/>
            <a:ext cx="571500" cy="523875"/>
          </a:xfrm>
          <a:prstGeom prst="rect">
            <a:avLst/>
          </a:prstGeom>
          <a:effectLst>
            <a:outerShdw blurRad="57150" dist="28575" dir="5400000" algn="bl" rotWithShape="0">
              <a:srgbClr val="000000">
                <a:alpha val="20000"/>
              </a:srgbClr>
            </a:outerShdw>
          </a:effectLst>
        </p:spPr>
      </p:pic>
      <p:sp>
        <p:nvSpPr>
          <p:cNvPr id="26" name="Text 18"/>
          <p:cNvSpPr/>
          <p:nvPr/>
        </p:nvSpPr>
        <p:spPr>
          <a:xfrm>
            <a:off x="6599337" y="2116485"/>
            <a:ext cx="20782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D(x)</a:t>
            </a:r>
            <a:endParaRPr lang="en-US" sz="825" dirty="0"/>
          </a:p>
        </p:txBody>
      </p:sp>
      <p:sp>
        <p:nvSpPr>
          <p:cNvPr id="27" name="Text 19"/>
          <p:cNvSpPr/>
          <p:nvPr/>
        </p:nvSpPr>
        <p:spPr>
          <a:xfrm>
            <a:off x="6568529" y="2263080"/>
            <a:ext cx="27066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∈ [0,1]</a:t>
            </a:r>
            <a:endParaRPr lang="en-US" sz="675" dirty="0"/>
          </a:p>
        </p:txBody>
      </p:sp>
      <p:sp>
        <p:nvSpPr>
          <p:cNvPr id="28" name="Text 20"/>
          <p:cNvSpPr/>
          <p:nvPr/>
        </p:nvSpPr>
        <p:spPr>
          <a:xfrm>
            <a:off x="6501110" y="2549872"/>
            <a:ext cx="408355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Probability</a:t>
            </a:r>
            <a:endParaRPr lang="en-US" sz="675" dirty="0"/>
          </a:p>
        </p:txBody>
      </p:sp>
      <p:pic>
        <p:nvPicPr>
          <p:cNvPr id="29" name="Image 6" descr="/tmp/rasterized-gradient-b15bf597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50543" y="2698133"/>
            <a:ext cx="523875" cy="523875"/>
          </a:xfrm>
          <a:prstGeom prst="rect">
            <a:avLst/>
          </a:prstGeom>
          <a:effectLst>
            <a:outerShdw blurRad="57150" dist="28575" dir="5400000" algn="bl" rotWithShape="0">
              <a:srgbClr val="4299E1">
                <a:alpha val="30000"/>
              </a:srgbClr>
            </a:outerShdw>
          </a:effectLst>
        </p:spPr>
      </p:pic>
      <p:sp>
        <p:nvSpPr>
          <p:cNvPr id="30" name="Text 21"/>
          <p:cNvSpPr/>
          <p:nvPr/>
        </p:nvSpPr>
        <p:spPr>
          <a:xfrm>
            <a:off x="4474666" y="2893395"/>
            <a:ext cx="28099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x_real</a:t>
            </a:r>
            <a:endParaRPr lang="en-US" sz="750" dirty="0"/>
          </a:p>
        </p:txBody>
      </p:sp>
      <p:sp>
        <p:nvSpPr>
          <p:cNvPr id="31" name="Text 22"/>
          <p:cNvSpPr/>
          <p:nvPr/>
        </p:nvSpPr>
        <p:spPr>
          <a:xfrm>
            <a:off x="3875089" y="2900092"/>
            <a:ext cx="37435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299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 data</a:t>
            </a:r>
            <a:endParaRPr lang="en-US" sz="675" dirty="0"/>
          </a:p>
        </p:txBody>
      </p:sp>
      <p:pic>
        <p:nvPicPr>
          <p:cNvPr id="32" name="Image 7" descr="/tmp/rasterized-gradient-6da3c3e7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1000" y="3374678"/>
            <a:ext cx="2717750" cy="807690"/>
          </a:xfrm>
          <a:prstGeom prst="rect">
            <a:avLst/>
          </a:prstGeom>
        </p:spPr>
      </p:pic>
      <p:sp>
        <p:nvSpPr>
          <p:cNvPr id="33" name="Text 23"/>
          <p:cNvSpPr/>
          <p:nvPr/>
        </p:nvSpPr>
        <p:spPr>
          <a:xfrm>
            <a:off x="552450" y="3508028"/>
            <a:ext cx="246120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27674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Generator G</a:t>
            </a:r>
            <a:endParaRPr lang="en-US" sz="900" dirty="0"/>
          </a:p>
        </p:txBody>
      </p:sp>
      <p:sp>
        <p:nvSpPr>
          <p:cNvPr id="34" name="Text 24"/>
          <p:cNvSpPr/>
          <p:nvPr/>
        </p:nvSpPr>
        <p:spPr>
          <a:xfrm>
            <a:off x="552450" y="3744218"/>
            <a:ext cx="246120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2F85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Maps noise z to data space</a:t>
            </a:r>
            <a:endParaRPr lang="en-US" sz="750" dirty="0"/>
          </a:p>
        </p:txBody>
      </p:sp>
      <p:sp>
        <p:nvSpPr>
          <p:cNvPr id="35" name="Text 25"/>
          <p:cNvSpPr/>
          <p:nvPr/>
        </p:nvSpPr>
        <p:spPr>
          <a:xfrm>
            <a:off x="552450" y="3915668"/>
            <a:ext cx="246120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Goal:</a:t>
            </a: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Fool D by producing x_fake that looks real</a:t>
            </a:r>
            <a:endParaRPr lang="en-US" sz="750" dirty="0"/>
          </a:p>
        </p:txBody>
      </p:sp>
      <p:pic>
        <p:nvPicPr>
          <p:cNvPr id="36" name="Image 8" descr="/tmp/rasterized-gradient-ceb232e1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32100" y="3374678"/>
            <a:ext cx="2717750" cy="807690"/>
          </a:xfrm>
          <a:prstGeom prst="rect">
            <a:avLst/>
          </a:prstGeom>
        </p:spPr>
      </p:pic>
      <p:sp>
        <p:nvSpPr>
          <p:cNvPr id="37" name="Text 26"/>
          <p:cNvSpPr/>
          <p:nvPr/>
        </p:nvSpPr>
        <p:spPr>
          <a:xfrm>
            <a:off x="3403550" y="3508028"/>
            <a:ext cx="246120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C5303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Discriminator D</a:t>
            </a:r>
            <a:endParaRPr lang="en-US" sz="900" dirty="0"/>
          </a:p>
        </p:txBody>
      </p:sp>
      <p:sp>
        <p:nvSpPr>
          <p:cNvPr id="38" name="Text 27"/>
          <p:cNvSpPr/>
          <p:nvPr/>
        </p:nvSpPr>
        <p:spPr>
          <a:xfrm>
            <a:off x="3403550" y="3744218"/>
            <a:ext cx="246120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C5303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Binary classifier: real vs fake</a:t>
            </a:r>
            <a:endParaRPr lang="en-US" sz="750" dirty="0"/>
          </a:p>
        </p:txBody>
      </p:sp>
      <p:sp>
        <p:nvSpPr>
          <p:cNvPr id="39" name="Text 28"/>
          <p:cNvSpPr/>
          <p:nvPr/>
        </p:nvSpPr>
        <p:spPr>
          <a:xfrm>
            <a:off x="3403550" y="3915668"/>
            <a:ext cx="246120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Goal:</a:t>
            </a: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D(x_real)→1, D(x_fake)→0</a:t>
            </a:r>
            <a:endParaRPr lang="en-US" sz="750" dirty="0"/>
          </a:p>
        </p:txBody>
      </p:sp>
      <p:sp>
        <p:nvSpPr>
          <p:cNvPr id="40" name="Text 29"/>
          <p:cNvSpPr/>
          <p:nvPr/>
        </p:nvSpPr>
        <p:spPr>
          <a:xfrm>
            <a:off x="6083201" y="3374678"/>
            <a:ext cx="2679650" cy="807690"/>
          </a:xfrm>
          <a:prstGeom prst="roundRect">
            <a:avLst>
              <a:gd name="adj" fmla="val 9434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1" name="Text 30"/>
          <p:cNvSpPr/>
          <p:nvPr/>
        </p:nvSpPr>
        <p:spPr>
          <a:xfrm>
            <a:off x="6216551" y="3508028"/>
            <a:ext cx="246120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ED893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Adversarial Game</a:t>
            </a:r>
            <a:endParaRPr lang="en-US" sz="900" dirty="0"/>
          </a:p>
        </p:txBody>
      </p:sp>
      <p:sp>
        <p:nvSpPr>
          <p:cNvPr id="42" name="Text 31"/>
          <p:cNvSpPr/>
          <p:nvPr/>
        </p:nvSpPr>
        <p:spPr>
          <a:xfrm>
            <a:off x="6216551" y="3744218"/>
            <a:ext cx="246120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 and D compete, driving improvement</a:t>
            </a:r>
            <a:endParaRPr lang="en-US" sz="750" dirty="0"/>
          </a:p>
        </p:txBody>
      </p:sp>
      <p:sp>
        <p:nvSpPr>
          <p:cNvPr id="43" name="Text 32"/>
          <p:cNvSpPr/>
          <p:nvPr/>
        </p:nvSpPr>
        <p:spPr>
          <a:xfrm>
            <a:off x="6216551" y="3915668"/>
            <a:ext cx="246120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Equilibrium:</a:t>
            </a: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G produces realistic data</a:t>
            </a:r>
            <a:endParaRPr lang="en-US" sz="7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2316236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Minimax Objective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941040"/>
            <a:ext cx="8382000" cy="514350"/>
          </a:xfrm>
          <a:prstGeom prst="roundRect">
            <a:avLst>
              <a:gd name="adj" fmla="val 14815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6" name="Image 0" descr="/home/claude/workspace/mckinsey_pres/equations/gan_minimax_wh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701" y="1087208"/>
            <a:ext cx="3449189" cy="29506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381000" y="1834604"/>
            <a:ext cx="4114800" cy="2402086"/>
          </a:xfrm>
          <a:prstGeom prst="roundRect">
            <a:avLst>
              <a:gd name="adj" fmla="val 317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Shape 5"/>
          <p:cNvSpPr/>
          <p:nvPr/>
        </p:nvSpPr>
        <p:spPr>
          <a:xfrm>
            <a:off x="400050" y="1834604"/>
            <a:ext cx="0" cy="2402086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52450" y="1967954"/>
            <a:ext cx="388620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750"/>
              </a:spcAft>
              <a:buNone/>
            </a:pPr>
            <a:r>
              <a:rPr lang="en-US" sz="975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Discriminator (Maximizes)</a:t>
            </a:r>
            <a:endParaRPr lang="en-US" sz="975" dirty="0"/>
          </a:p>
        </p:txBody>
      </p:sp>
      <p:sp>
        <p:nvSpPr>
          <p:cNvPr id="10" name="Text 7"/>
          <p:cNvSpPr/>
          <p:nvPr/>
        </p:nvSpPr>
        <p:spPr>
          <a:xfrm>
            <a:off x="552450" y="2388840"/>
            <a:ext cx="3810000" cy="381000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1" name="Image 1" descr="/home/claude/workspace/mckinsey_pres/equations/disc_obj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0" y="2484090"/>
            <a:ext cx="2022894" cy="22476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52450" y="3017490"/>
            <a:ext cx="388620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Goal:</a:t>
            </a:r>
            <a:endParaRPr lang="en-US" sz="750" dirty="0"/>
          </a:p>
        </p:txBody>
      </p:sp>
      <p:sp>
        <p:nvSpPr>
          <p:cNvPr id="13" name="Text 9"/>
          <p:cNvSpPr/>
          <p:nvPr/>
        </p:nvSpPr>
        <p:spPr>
          <a:xfrm>
            <a:off x="552450" y="3341340"/>
            <a:ext cx="388620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225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D(x) → 1 for real samples</a:t>
            </a:r>
            <a:endParaRPr lang="en-US" sz="750" dirty="0"/>
          </a:p>
        </p:txBody>
      </p:sp>
      <p:sp>
        <p:nvSpPr>
          <p:cNvPr id="14" name="Text 10"/>
          <p:cNvSpPr/>
          <p:nvPr/>
        </p:nvSpPr>
        <p:spPr>
          <a:xfrm>
            <a:off x="552450" y="3655665"/>
            <a:ext cx="388620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225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D(G(z)) → 0 for fake samples</a:t>
            </a:r>
            <a:endParaRPr lang="en-US" sz="750" dirty="0"/>
          </a:p>
        </p:txBody>
      </p:sp>
      <p:sp>
        <p:nvSpPr>
          <p:cNvPr id="15" name="Text 11"/>
          <p:cNvSpPr/>
          <p:nvPr/>
        </p:nvSpPr>
        <p:spPr>
          <a:xfrm>
            <a:off x="552450" y="3969990"/>
            <a:ext cx="388620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Maximize both log terms</a:t>
            </a:r>
            <a:endParaRPr lang="en-US" sz="750" dirty="0"/>
          </a:p>
        </p:txBody>
      </p:sp>
      <p:sp>
        <p:nvSpPr>
          <p:cNvPr id="16" name="Text 12"/>
          <p:cNvSpPr/>
          <p:nvPr/>
        </p:nvSpPr>
        <p:spPr>
          <a:xfrm>
            <a:off x="4648200" y="1991767"/>
            <a:ext cx="4114800" cy="2087761"/>
          </a:xfrm>
          <a:prstGeom prst="roundRect">
            <a:avLst>
              <a:gd name="adj" fmla="val 3650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Shape 13"/>
          <p:cNvSpPr/>
          <p:nvPr/>
        </p:nvSpPr>
        <p:spPr>
          <a:xfrm>
            <a:off x="4667250" y="1991767"/>
            <a:ext cx="0" cy="2087761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4"/>
          <p:cNvSpPr/>
          <p:nvPr/>
        </p:nvSpPr>
        <p:spPr>
          <a:xfrm>
            <a:off x="4819650" y="2125117"/>
            <a:ext cx="388620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750"/>
              </a:spcAft>
              <a:buNone/>
            </a:pPr>
            <a:r>
              <a:rPr lang="en-US" sz="975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Generator (Minimizes)</a:t>
            </a:r>
            <a:endParaRPr lang="en-US" sz="975" dirty="0"/>
          </a:p>
        </p:txBody>
      </p:sp>
      <p:sp>
        <p:nvSpPr>
          <p:cNvPr id="19" name="Text 15"/>
          <p:cNvSpPr/>
          <p:nvPr/>
        </p:nvSpPr>
        <p:spPr>
          <a:xfrm>
            <a:off x="4819650" y="2546003"/>
            <a:ext cx="3810000" cy="381000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20" name="Image 2" descr="/home/claude/workspace/mckinsey_pres/equations/gen_obj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4900" y="2641253"/>
            <a:ext cx="1369990" cy="239848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4819650" y="3174653"/>
            <a:ext cx="388620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Goal:</a:t>
            </a:r>
            <a:endParaRPr lang="en-US" sz="750" dirty="0"/>
          </a:p>
        </p:txBody>
      </p:sp>
      <p:sp>
        <p:nvSpPr>
          <p:cNvPr id="22" name="Text 17"/>
          <p:cNvSpPr/>
          <p:nvPr/>
        </p:nvSpPr>
        <p:spPr>
          <a:xfrm>
            <a:off x="4819650" y="3498503"/>
            <a:ext cx="388620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225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D(G(z)) → 1 (fool discriminator)</a:t>
            </a:r>
            <a:endParaRPr lang="en-US" sz="750" dirty="0"/>
          </a:p>
        </p:txBody>
      </p:sp>
      <p:sp>
        <p:nvSpPr>
          <p:cNvPr id="23" name="Text 18"/>
          <p:cNvSpPr/>
          <p:nvPr/>
        </p:nvSpPr>
        <p:spPr>
          <a:xfrm>
            <a:off x="4819650" y="3812828"/>
            <a:ext cx="388620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 practice: maximize log D(G(z))</a:t>
            </a:r>
            <a:endParaRPr lang="en-US" sz="750" dirty="0"/>
          </a:p>
        </p:txBody>
      </p:sp>
      <p:pic>
        <p:nvPicPr>
          <p:cNvPr id="24" name="Image 3" descr="/tmp/rasterized-gradient-47184c6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000" y="4615904"/>
            <a:ext cx="8382000" cy="375196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571500" y="4730204"/>
            <a:ext cx="91447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Nash Equilibrium:</a:t>
            </a:r>
            <a:endParaRPr lang="en-US" sz="825" dirty="0"/>
          </a:p>
        </p:txBody>
      </p:sp>
      <p:sp>
        <p:nvSpPr>
          <p:cNvPr id="26" name="Text 20"/>
          <p:cNvSpPr/>
          <p:nvPr/>
        </p:nvSpPr>
        <p:spPr>
          <a:xfrm>
            <a:off x="1620441" y="4730204"/>
            <a:ext cx="324922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p_G = p_data and D(x) = 0.5 → Generator perfectly mimics real data</a:t>
            </a:r>
            <a:endParaRPr lang="en-US" sz="825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1891942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Training Algorithm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1585020"/>
            <a:ext cx="4468118" cy="1085850"/>
          </a:xfrm>
          <a:prstGeom prst="roundRect">
            <a:avLst>
              <a:gd name="adj" fmla="val 7018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00050" y="1585020"/>
            <a:ext cx="0" cy="1085850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52450" y="1718370"/>
            <a:ext cx="266700" cy="266700"/>
          </a:xfrm>
          <a:prstGeom prst="roundRect">
            <a:avLst>
              <a:gd name="adj" fmla="val 342857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653951" y="1771650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933450" y="1765102"/>
            <a:ext cx="1705677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Train Discriminator (k steps)</a:t>
            </a:r>
            <a:endParaRPr lang="en-US" sz="975" dirty="0"/>
          </a:p>
        </p:txBody>
      </p:sp>
      <p:sp>
        <p:nvSpPr>
          <p:cNvPr id="10" name="Text 8"/>
          <p:cNvSpPr/>
          <p:nvPr/>
        </p:nvSpPr>
        <p:spPr>
          <a:xfrm>
            <a:off x="552450" y="2061270"/>
            <a:ext cx="424658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Sample minibatch {x₁...xₘ} from real data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552450" y="2232720"/>
            <a:ext cx="424658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Sample minibatch {z₁...zₘ} from noise prior</a:t>
            </a:r>
            <a:endParaRPr lang="en-US" sz="750" dirty="0"/>
          </a:p>
        </p:txBody>
      </p:sp>
      <p:sp>
        <p:nvSpPr>
          <p:cNvPr id="12" name="Text 10"/>
          <p:cNvSpPr/>
          <p:nvPr/>
        </p:nvSpPr>
        <p:spPr>
          <a:xfrm>
            <a:off x="552450" y="2404170"/>
            <a:ext cx="424658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Update D by ascending: ∇[log D(x) + log(1-D(G(z)))]</a:t>
            </a:r>
            <a:endParaRPr lang="en-US" sz="750" dirty="0"/>
          </a:p>
        </p:txBody>
      </p:sp>
      <p:sp>
        <p:nvSpPr>
          <p:cNvPr id="13" name="Text 11"/>
          <p:cNvSpPr/>
          <p:nvPr/>
        </p:nvSpPr>
        <p:spPr>
          <a:xfrm>
            <a:off x="381000" y="2785170"/>
            <a:ext cx="4468118" cy="1072455"/>
          </a:xfrm>
          <a:prstGeom prst="roundRect">
            <a:avLst>
              <a:gd name="adj" fmla="val 710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400050" y="2785170"/>
            <a:ext cx="0" cy="1072455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552450" y="2918520"/>
            <a:ext cx="266700" cy="266700"/>
          </a:xfrm>
          <a:prstGeom prst="roundRect">
            <a:avLst>
              <a:gd name="adj" fmla="val 342857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653951" y="2971800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933450" y="2965252"/>
            <a:ext cx="1424839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Train Generator (1 step)</a:t>
            </a:r>
            <a:endParaRPr lang="en-US" sz="975" dirty="0"/>
          </a:p>
        </p:txBody>
      </p:sp>
      <p:sp>
        <p:nvSpPr>
          <p:cNvPr id="18" name="Text 16"/>
          <p:cNvSpPr/>
          <p:nvPr/>
        </p:nvSpPr>
        <p:spPr>
          <a:xfrm>
            <a:off x="552450" y="3261420"/>
            <a:ext cx="424658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Sample minibatch {z₁...zₘ} from noise prior</a:t>
            </a:r>
            <a:endParaRPr lang="en-US" sz="750" dirty="0"/>
          </a:p>
        </p:txBody>
      </p:sp>
      <p:sp>
        <p:nvSpPr>
          <p:cNvPr id="19" name="Text 17"/>
          <p:cNvSpPr/>
          <p:nvPr/>
        </p:nvSpPr>
        <p:spPr>
          <a:xfrm>
            <a:off x="552450" y="3432870"/>
            <a:ext cx="424658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Update G by descending: ∇ log(1-D(G(z)))</a:t>
            </a:r>
            <a:endParaRPr lang="en-US" sz="750" dirty="0"/>
          </a:p>
        </p:txBody>
      </p:sp>
      <p:sp>
        <p:nvSpPr>
          <p:cNvPr id="20" name="Text 18"/>
          <p:cNvSpPr/>
          <p:nvPr/>
        </p:nvSpPr>
        <p:spPr>
          <a:xfrm>
            <a:off x="552450" y="3604320"/>
            <a:ext cx="424658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 maximize log D(G(z)) for stronger gradients</a:t>
            </a:r>
            <a:endParaRPr lang="en-US" sz="675" dirty="0"/>
          </a:p>
        </p:txBody>
      </p:sp>
      <p:sp>
        <p:nvSpPr>
          <p:cNvPr id="21" name="Text 19"/>
          <p:cNvSpPr/>
          <p:nvPr/>
        </p:nvSpPr>
        <p:spPr>
          <a:xfrm>
            <a:off x="381000" y="3971925"/>
            <a:ext cx="4468118" cy="375196"/>
          </a:xfrm>
          <a:prstGeom prst="roundRect">
            <a:avLst>
              <a:gd name="adj" fmla="val 20309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452905" y="4086225"/>
            <a:ext cx="432430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buNone/>
            </a:pPr>
            <a:r>
              <a:rPr lang="en-US" sz="8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Repeat until convergence</a:t>
            </a:r>
            <a:endParaRPr lang="en-US" sz="825" dirty="0"/>
          </a:p>
        </p:txBody>
      </p:sp>
      <p:sp>
        <p:nvSpPr>
          <p:cNvPr id="23" name="Text 21"/>
          <p:cNvSpPr/>
          <p:nvPr/>
        </p:nvSpPr>
        <p:spPr>
          <a:xfrm>
            <a:off x="5039618" y="1278285"/>
            <a:ext cx="3723382" cy="1169640"/>
          </a:xfrm>
          <a:prstGeom prst="roundRect">
            <a:avLst>
              <a:gd name="adj" fmla="val 651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5172968" y="1411635"/>
            <a:ext cx="352581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7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Hyperparameters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5172968" y="1666875"/>
            <a:ext cx="352581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 = 1-5 (D steps per G step)</a:t>
            </a:r>
            <a:endParaRPr lang="en-US" sz="750" dirty="0"/>
          </a:p>
        </p:txBody>
      </p:sp>
      <p:sp>
        <p:nvSpPr>
          <p:cNvPr id="26" name="Text 24"/>
          <p:cNvSpPr/>
          <p:nvPr/>
        </p:nvSpPr>
        <p:spPr>
          <a:xfrm>
            <a:off x="5172968" y="1838325"/>
            <a:ext cx="352581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lr = 0.0002 (Adam)</a:t>
            </a:r>
            <a:endParaRPr lang="en-US" sz="750" dirty="0"/>
          </a:p>
        </p:txBody>
      </p:sp>
      <p:sp>
        <p:nvSpPr>
          <p:cNvPr id="27" name="Text 25"/>
          <p:cNvSpPr/>
          <p:nvPr/>
        </p:nvSpPr>
        <p:spPr>
          <a:xfrm>
            <a:off x="5172968" y="2009775"/>
            <a:ext cx="352581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β₁ = 0.5, β₂ = 0.999</a:t>
            </a:r>
            <a:endParaRPr lang="en-US" sz="750" dirty="0"/>
          </a:p>
        </p:txBody>
      </p:sp>
      <p:sp>
        <p:nvSpPr>
          <p:cNvPr id="28" name="Text 26"/>
          <p:cNvSpPr/>
          <p:nvPr/>
        </p:nvSpPr>
        <p:spPr>
          <a:xfrm>
            <a:off x="5172968" y="2181225"/>
            <a:ext cx="352581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batch = 64-128</a:t>
            </a:r>
            <a:endParaRPr lang="en-US" sz="750" dirty="0"/>
          </a:p>
        </p:txBody>
      </p:sp>
      <p:sp>
        <p:nvSpPr>
          <p:cNvPr id="29" name="Text 27"/>
          <p:cNvSpPr/>
          <p:nvPr/>
        </p:nvSpPr>
        <p:spPr>
          <a:xfrm>
            <a:off x="5039618" y="2562225"/>
            <a:ext cx="3723382" cy="1169640"/>
          </a:xfrm>
          <a:prstGeom prst="roundRect">
            <a:avLst>
              <a:gd name="adj" fmla="val 651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Shape 28"/>
          <p:cNvSpPr/>
          <p:nvPr/>
        </p:nvSpPr>
        <p:spPr>
          <a:xfrm>
            <a:off x="5058668" y="2562225"/>
            <a:ext cx="0" cy="1169640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5211068" y="2695575"/>
            <a:ext cx="3486954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750"/>
              </a:spcAft>
              <a:buNone/>
            </a:pPr>
            <a:r>
              <a:rPr lang="en-US" sz="9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Training Tips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5211068" y="2950815"/>
            <a:ext cx="348695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Label smoothing (0.9 vs 1.0)</a:t>
            </a:r>
            <a:endParaRPr lang="en-US" sz="750" dirty="0"/>
          </a:p>
        </p:txBody>
      </p:sp>
      <p:sp>
        <p:nvSpPr>
          <p:cNvPr id="33" name="Text 31"/>
          <p:cNvSpPr/>
          <p:nvPr/>
        </p:nvSpPr>
        <p:spPr>
          <a:xfrm>
            <a:off x="5211068" y="3122265"/>
            <a:ext cx="348695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Normalize inputs to [-1, 1]</a:t>
            </a:r>
            <a:endParaRPr lang="en-US" sz="750" dirty="0"/>
          </a:p>
        </p:txBody>
      </p:sp>
      <p:sp>
        <p:nvSpPr>
          <p:cNvPr id="34" name="Text 32"/>
          <p:cNvSpPr/>
          <p:nvPr/>
        </p:nvSpPr>
        <p:spPr>
          <a:xfrm>
            <a:off x="5211068" y="3293715"/>
            <a:ext cx="348695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LeakyReLU in D (α=0.2)</a:t>
            </a:r>
            <a:endParaRPr lang="en-US" sz="750" dirty="0"/>
          </a:p>
        </p:txBody>
      </p:sp>
      <p:sp>
        <p:nvSpPr>
          <p:cNvPr id="35" name="Text 33"/>
          <p:cNvSpPr/>
          <p:nvPr/>
        </p:nvSpPr>
        <p:spPr>
          <a:xfrm>
            <a:off x="5211068" y="3465165"/>
            <a:ext cx="348695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BatchNorm in both G and D</a:t>
            </a:r>
            <a:endParaRPr lang="en-US" sz="750" dirty="0"/>
          </a:p>
        </p:txBody>
      </p:sp>
      <p:sp>
        <p:nvSpPr>
          <p:cNvPr id="36" name="Text 34"/>
          <p:cNvSpPr/>
          <p:nvPr/>
        </p:nvSpPr>
        <p:spPr>
          <a:xfrm>
            <a:off x="5039618" y="3846165"/>
            <a:ext cx="3723382" cy="807690"/>
          </a:xfrm>
          <a:prstGeom prst="roundRect">
            <a:avLst>
              <a:gd name="adj" fmla="val 9434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7" name="Text 35"/>
          <p:cNvSpPr/>
          <p:nvPr/>
        </p:nvSpPr>
        <p:spPr>
          <a:xfrm>
            <a:off x="5172968" y="3979515"/>
            <a:ext cx="352581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Common Pitfalls</a:t>
            </a:r>
            <a:endParaRPr lang="en-US" sz="900" dirty="0"/>
          </a:p>
        </p:txBody>
      </p:sp>
      <p:sp>
        <p:nvSpPr>
          <p:cNvPr id="38" name="Text 36"/>
          <p:cNvSpPr/>
          <p:nvPr/>
        </p:nvSpPr>
        <p:spPr>
          <a:xfrm>
            <a:off x="5172968" y="4215705"/>
            <a:ext cx="352581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 too strong: G cannot learn</a:t>
            </a:r>
            <a:endParaRPr lang="en-US" sz="750" dirty="0"/>
          </a:p>
        </p:txBody>
      </p:sp>
      <p:sp>
        <p:nvSpPr>
          <p:cNvPr id="39" name="Text 37"/>
          <p:cNvSpPr/>
          <p:nvPr/>
        </p:nvSpPr>
        <p:spPr>
          <a:xfrm>
            <a:off x="5172968" y="4387155"/>
            <a:ext cx="352581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 too strong: mode collapse</a:t>
            </a:r>
            <a:endParaRPr lang="en-US" sz="75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2113728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GAN Loss Functions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1092696"/>
            <a:ext cx="4124325" cy="1464618"/>
          </a:xfrm>
          <a:prstGeom prst="roundRect">
            <a:avLst>
              <a:gd name="adj" fmla="val 5203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00050" y="1092696"/>
            <a:ext cx="0" cy="1464618"/>
          </a:xfrm>
          <a:prstGeom prst="line">
            <a:avLst/>
          </a:prstGeom>
          <a:noFill/>
          <a:ln w="38100">
            <a:solidFill>
              <a:srgbClr val="E53E3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33400" y="1206996"/>
            <a:ext cx="393477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Standard GAN (BCE)</a:t>
            </a:r>
            <a:endParaRPr lang="en-US" sz="825" dirty="0"/>
          </a:p>
        </p:txBody>
      </p:sp>
      <p:sp>
        <p:nvSpPr>
          <p:cNvPr id="8" name="Text 6"/>
          <p:cNvSpPr/>
          <p:nvPr/>
        </p:nvSpPr>
        <p:spPr>
          <a:xfrm>
            <a:off x="533400" y="1563142"/>
            <a:ext cx="3857625" cy="285750"/>
          </a:xfrm>
          <a:prstGeom prst="roundRect">
            <a:avLst>
              <a:gd name="adj" fmla="val 13333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9" name="Image 0" descr="/home/claude/workspace/mckinsey_pres/equations/gan_bce_los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" y="1620292"/>
            <a:ext cx="1524446" cy="133350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533400" y="2058442"/>
            <a:ext cx="393477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Binary cross-entropy loss</a:t>
            </a:r>
            <a:endParaRPr lang="en-US" sz="600" dirty="0"/>
          </a:p>
        </p:txBody>
      </p:sp>
      <p:sp>
        <p:nvSpPr>
          <p:cNvPr id="11" name="Text 8"/>
          <p:cNvSpPr/>
          <p:nvPr/>
        </p:nvSpPr>
        <p:spPr>
          <a:xfrm>
            <a:off x="533400" y="2336453"/>
            <a:ext cx="393477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150"/>
              </a:spcBef>
              <a:buNone/>
            </a:pPr>
            <a:r>
              <a:rPr lang="en-US" sz="600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Prone to vanishing gradients</a:t>
            </a:r>
            <a:endParaRPr lang="en-US" sz="600" dirty="0"/>
          </a:p>
        </p:txBody>
      </p:sp>
      <p:sp>
        <p:nvSpPr>
          <p:cNvPr id="12" name="Text 9"/>
          <p:cNvSpPr/>
          <p:nvPr/>
        </p:nvSpPr>
        <p:spPr>
          <a:xfrm>
            <a:off x="4638675" y="1092696"/>
            <a:ext cx="4124325" cy="1464618"/>
          </a:xfrm>
          <a:prstGeom prst="roundRect">
            <a:avLst>
              <a:gd name="adj" fmla="val 5203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Shape 10"/>
          <p:cNvSpPr/>
          <p:nvPr/>
        </p:nvSpPr>
        <p:spPr>
          <a:xfrm>
            <a:off x="4657725" y="1092696"/>
            <a:ext cx="0" cy="1464618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4791075" y="1206996"/>
            <a:ext cx="393477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Wasserstein GAN</a:t>
            </a:r>
            <a:endParaRPr lang="en-US" sz="825" dirty="0"/>
          </a:p>
        </p:txBody>
      </p:sp>
      <p:sp>
        <p:nvSpPr>
          <p:cNvPr id="15" name="Text 12"/>
          <p:cNvSpPr/>
          <p:nvPr/>
        </p:nvSpPr>
        <p:spPr>
          <a:xfrm>
            <a:off x="4791075" y="1563142"/>
            <a:ext cx="3857625" cy="285750"/>
          </a:xfrm>
          <a:prstGeom prst="roundRect">
            <a:avLst>
              <a:gd name="adj" fmla="val 13333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6" name="Image 1" descr="/home/claude/workspace/mckinsey_pres/equations/wgan_los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8225" y="1620292"/>
            <a:ext cx="1090613" cy="133350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4791075" y="2058442"/>
            <a:ext cx="393477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Earth mover distance</a:t>
            </a:r>
            <a:endParaRPr lang="en-US" sz="600" dirty="0"/>
          </a:p>
        </p:txBody>
      </p:sp>
      <p:sp>
        <p:nvSpPr>
          <p:cNvPr id="18" name="Text 14"/>
          <p:cNvSpPr/>
          <p:nvPr/>
        </p:nvSpPr>
        <p:spPr>
          <a:xfrm>
            <a:off x="4791075" y="2336453"/>
            <a:ext cx="393477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150"/>
              </a:spcBef>
              <a:buNone/>
            </a:pPr>
            <a:r>
              <a:rPr lang="en-US" sz="600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Stable training, meaningful loss</a:t>
            </a:r>
            <a:endParaRPr lang="en-US" sz="600" dirty="0"/>
          </a:p>
        </p:txBody>
      </p:sp>
      <p:sp>
        <p:nvSpPr>
          <p:cNvPr id="19" name="Text 15"/>
          <p:cNvSpPr/>
          <p:nvPr/>
        </p:nvSpPr>
        <p:spPr>
          <a:xfrm>
            <a:off x="381000" y="2955875"/>
            <a:ext cx="4124325" cy="1464618"/>
          </a:xfrm>
          <a:prstGeom prst="roundRect">
            <a:avLst>
              <a:gd name="adj" fmla="val 5203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Shape 16"/>
          <p:cNvSpPr/>
          <p:nvPr/>
        </p:nvSpPr>
        <p:spPr>
          <a:xfrm>
            <a:off x="400050" y="2955875"/>
            <a:ext cx="0" cy="1464618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7"/>
          <p:cNvSpPr/>
          <p:nvPr/>
        </p:nvSpPr>
        <p:spPr>
          <a:xfrm>
            <a:off x="533400" y="3070175"/>
            <a:ext cx="393477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Least Squares GAN</a:t>
            </a:r>
            <a:endParaRPr lang="en-US" sz="825" dirty="0"/>
          </a:p>
        </p:txBody>
      </p:sp>
      <p:sp>
        <p:nvSpPr>
          <p:cNvPr id="22" name="Text 18"/>
          <p:cNvSpPr/>
          <p:nvPr/>
        </p:nvSpPr>
        <p:spPr>
          <a:xfrm>
            <a:off x="533400" y="3426321"/>
            <a:ext cx="3857625" cy="285750"/>
          </a:xfrm>
          <a:prstGeom prst="roundRect">
            <a:avLst>
              <a:gd name="adj" fmla="val 13333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23" name="Image 2" descr="/home/claude/workspace/mckinsey_pres/equations/lsgan_los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550" y="3483471"/>
            <a:ext cx="1276052" cy="133350"/>
          </a:xfrm>
          <a:prstGeom prst="rect">
            <a:avLst/>
          </a:prstGeom>
        </p:spPr>
      </p:pic>
      <p:sp>
        <p:nvSpPr>
          <p:cNvPr id="24" name="Text 19"/>
          <p:cNvSpPr/>
          <p:nvPr/>
        </p:nvSpPr>
        <p:spPr>
          <a:xfrm>
            <a:off x="533400" y="3921621"/>
            <a:ext cx="393477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MSE instead of BCE</a:t>
            </a:r>
            <a:endParaRPr lang="en-US" sz="600" dirty="0"/>
          </a:p>
        </p:txBody>
      </p:sp>
      <p:sp>
        <p:nvSpPr>
          <p:cNvPr id="25" name="Text 20"/>
          <p:cNvSpPr/>
          <p:nvPr/>
        </p:nvSpPr>
        <p:spPr>
          <a:xfrm>
            <a:off x="533400" y="4199632"/>
            <a:ext cx="393477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150"/>
              </a:spcBef>
              <a:buNone/>
            </a:pPr>
            <a:r>
              <a:rPr lang="en-US" sz="600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Penalizes far from boundary</a:t>
            </a:r>
            <a:endParaRPr lang="en-US" sz="600" dirty="0"/>
          </a:p>
        </p:txBody>
      </p:sp>
      <p:sp>
        <p:nvSpPr>
          <p:cNvPr id="26" name="Text 21"/>
          <p:cNvSpPr/>
          <p:nvPr/>
        </p:nvSpPr>
        <p:spPr>
          <a:xfrm>
            <a:off x="4638675" y="2955875"/>
            <a:ext cx="4124325" cy="1464618"/>
          </a:xfrm>
          <a:prstGeom prst="roundRect">
            <a:avLst>
              <a:gd name="adj" fmla="val 5203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7" name="Shape 22"/>
          <p:cNvSpPr/>
          <p:nvPr/>
        </p:nvSpPr>
        <p:spPr>
          <a:xfrm>
            <a:off x="4657725" y="2955875"/>
            <a:ext cx="0" cy="1464618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 23"/>
          <p:cNvSpPr/>
          <p:nvPr/>
        </p:nvSpPr>
        <p:spPr>
          <a:xfrm>
            <a:off x="4791075" y="3070175"/>
            <a:ext cx="393477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Hinge Loss</a:t>
            </a:r>
            <a:endParaRPr lang="en-US" sz="825" dirty="0"/>
          </a:p>
        </p:txBody>
      </p:sp>
      <p:sp>
        <p:nvSpPr>
          <p:cNvPr id="29" name="Text 24"/>
          <p:cNvSpPr/>
          <p:nvPr/>
        </p:nvSpPr>
        <p:spPr>
          <a:xfrm>
            <a:off x="4791075" y="3426321"/>
            <a:ext cx="3857625" cy="285750"/>
          </a:xfrm>
          <a:prstGeom prst="roundRect">
            <a:avLst>
              <a:gd name="adj" fmla="val 13333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30" name="Image 3" descr="/home/claude/workspace/mckinsey_pres/equations/hinge_loss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8225" y="3483471"/>
            <a:ext cx="1966317" cy="133350"/>
          </a:xfrm>
          <a:prstGeom prst="rect">
            <a:avLst/>
          </a:prstGeom>
        </p:spPr>
      </p:pic>
      <p:sp>
        <p:nvSpPr>
          <p:cNvPr id="31" name="Text 25"/>
          <p:cNvSpPr/>
          <p:nvPr/>
        </p:nvSpPr>
        <p:spPr>
          <a:xfrm>
            <a:off x="4791075" y="3921621"/>
            <a:ext cx="393477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SVM-inspired margin loss</a:t>
            </a:r>
            <a:endParaRPr lang="en-US" sz="600" dirty="0"/>
          </a:p>
        </p:txBody>
      </p:sp>
      <p:sp>
        <p:nvSpPr>
          <p:cNvPr id="32" name="Text 26"/>
          <p:cNvSpPr/>
          <p:nvPr/>
        </p:nvSpPr>
        <p:spPr>
          <a:xfrm>
            <a:off x="4791075" y="4199632"/>
            <a:ext cx="393477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150"/>
              </a:spcBef>
              <a:buNone/>
            </a:pPr>
            <a:r>
              <a:rPr lang="en-US" sz="600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Used in BigGAN, StyleGAN</a:t>
            </a:r>
            <a:endParaRPr lang="en-US" sz="600" dirty="0"/>
          </a:p>
        </p:txBody>
      </p:sp>
      <p:sp>
        <p:nvSpPr>
          <p:cNvPr id="33" name="Text 27"/>
          <p:cNvSpPr/>
          <p:nvPr/>
        </p:nvSpPr>
        <p:spPr>
          <a:xfrm>
            <a:off x="381000" y="4667399"/>
            <a:ext cx="8382000" cy="323850"/>
          </a:xfrm>
          <a:prstGeom prst="roundRect">
            <a:avLst>
              <a:gd name="adj" fmla="val 23529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Text 28"/>
          <p:cNvSpPr/>
          <p:nvPr/>
        </p:nvSpPr>
        <p:spPr>
          <a:xfrm>
            <a:off x="533400" y="4762649"/>
            <a:ext cx="123660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Standard:</a:t>
            </a: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Original, unstable</a:t>
            </a:r>
            <a:endParaRPr lang="en-US" sz="750" dirty="0"/>
          </a:p>
        </p:txBody>
      </p:sp>
      <p:sp>
        <p:nvSpPr>
          <p:cNvPr id="35" name="Text 29"/>
          <p:cNvSpPr/>
          <p:nvPr/>
        </p:nvSpPr>
        <p:spPr>
          <a:xfrm>
            <a:off x="1936254" y="4762649"/>
            <a:ext cx="86392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WGAN:</a:t>
            </a: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Most stable</a:t>
            </a:r>
            <a:endParaRPr lang="en-US" sz="750" dirty="0"/>
          </a:p>
        </p:txBody>
      </p:sp>
      <p:sp>
        <p:nvSpPr>
          <p:cNvPr id="36" name="Text 30"/>
          <p:cNvSpPr/>
          <p:nvPr/>
        </p:nvSpPr>
        <p:spPr>
          <a:xfrm>
            <a:off x="2973735" y="4762649"/>
            <a:ext cx="94513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LSGAN:</a:t>
            </a: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Good quality</a:t>
            </a:r>
            <a:endParaRPr lang="en-US" sz="750" dirty="0"/>
          </a:p>
        </p:txBody>
      </p:sp>
      <p:sp>
        <p:nvSpPr>
          <p:cNvPr id="37" name="Text 31"/>
          <p:cNvSpPr/>
          <p:nvPr/>
        </p:nvSpPr>
        <p:spPr>
          <a:xfrm>
            <a:off x="4090839" y="4762649"/>
            <a:ext cx="92145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Hinge:</a:t>
            </a: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SOTA models</a:t>
            </a:r>
            <a:endParaRPr lang="en-US" sz="75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3503349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Training Challenges and Solutions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1102221"/>
            <a:ext cx="7086600" cy="839986"/>
          </a:xfrm>
          <a:prstGeom prst="roundRect">
            <a:avLst>
              <a:gd name="adj" fmla="val 907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00050" y="1102221"/>
            <a:ext cx="0" cy="839986"/>
          </a:xfrm>
          <a:prstGeom prst="line">
            <a:avLst/>
          </a:prstGeom>
          <a:noFill/>
          <a:ln w="38100">
            <a:solidFill>
              <a:srgbClr val="E53E3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52450" y="1235571"/>
            <a:ext cx="6917436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600"/>
              </a:spcAft>
              <a:buNone/>
            </a:pPr>
            <a:r>
              <a:rPr lang="en-US" sz="975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 Collapse</a:t>
            </a:r>
            <a:endParaRPr lang="en-US" sz="975" dirty="0"/>
          </a:p>
        </p:txBody>
      </p:sp>
      <p:sp>
        <p:nvSpPr>
          <p:cNvPr id="8" name="Text 6"/>
          <p:cNvSpPr/>
          <p:nvPr/>
        </p:nvSpPr>
        <p:spPr>
          <a:xfrm>
            <a:off x="552450" y="1485007"/>
            <a:ext cx="691743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Problem:</a:t>
            </a: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Generator produces limited variety, ignoring modes of data distribution</a:t>
            </a:r>
            <a:endParaRPr lang="en-US" sz="750" dirty="0"/>
          </a:p>
        </p:txBody>
      </p:sp>
      <p:sp>
        <p:nvSpPr>
          <p:cNvPr id="9" name="Text 7"/>
          <p:cNvSpPr/>
          <p:nvPr/>
        </p:nvSpPr>
        <p:spPr>
          <a:xfrm>
            <a:off x="552450" y="1675507"/>
            <a:ext cx="691743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Solutions:</a:t>
            </a: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Minibatch discrimination, unrolled GANs, feature matching, WGAN loss</a:t>
            </a:r>
            <a:endParaRPr lang="en-US" sz="750" dirty="0"/>
          </a:p>
        </p:txBody>
      </p:sp>
      <p:sp>
        <p:nvSpPr>
          <p:cNvPr id="10" name="Text 8"/>
          <p:cNvSpPr/>
          <p:nvPr/>
        </p:nvSpPr>
        <p:spPr>
          <a:xfrm>
            <a:off x="7620000" y="1230809"/>
            <a:ext cx="1143000" cy="582811"/>
          </a:xfrm>
          <a:prstGeom prst="roundRect">
            <a:avLst>
              <a:gd name="adj" fmla="val 13075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7867650" y="1345109"/>
            <a:ext cx="190500" cy="190500"/>
          </a:xfrm>
          <a:prstGeom prst="roundRect">
            <a:avLst>
              <a:gd name="adj" fmla="val 20000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8096250" y="1345109"/>
            <a:ext cx="190500" cy="190500"/>
          </a:xfrm>
          <a:prstGeom prst="roundRect">
            <a:avLst>
              <a:gd name="adj" fmla="val 20000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8324850" y="1345109"/>
            <a:ext cx="190500" cy="190500"/>
          </a:xfrm>
          <a:prstGeom prst="roundRect">
            <a:avLst>
              <a:gd name="adj" fmla="val 20000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7928818" y="1592759"/>
            <a:ext cx="535719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450"/>
              </a:spcBef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 same output</a:t>
            </a:r>
            <a:endParaRPr lang="en-US" sz="600" dirty="0"/>
          </a:p>
        </p:txBody>
      </p:sp>
      <p:sp>
        <p:nvSpPr>
          <p:cNvPr id="15" name="Text 13"/>
          <p:cNvSpPr/>
          <p:nvPr/>
        </p:nvSpPr>
        <p:spPr>
          <a:xfrm>
            <a:off x="381000" y="2075557"/>
            <a:ext cx="7086600" cy="839986"/>
          </a:xfrm>
          <a:prstGeom prst="roundRect">
            <a:avLst>
              <a:gd name="adj" fmla="val 907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00050" y="2075557"/>
            <a:ext cx="0" cy="839986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552450" y="2208907"/>
            <a:ext cx="6917436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600"/>
              </a:spcAft>
              <a:buNone/>
            </a:pPr>
            <a:r>
              <a:rPr lang="en-US" sz="975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Vanishing Gradients</a:t>
            </a:r>
            <a:endParaRPr lang="en-US" sz="975" dirty="0"/>
          </a:p>
        </p:txBody>
      </p:sp>
      <p:sp>
        <p:nvSpPr>
          <p:cNvPr id="18" name="Text 16"/>
          <p:cNvSpPr/>
          <p:nvPr/>
        </p:nvSpPr>
        <p:spPr>
          <a:xfrm>
            <a:off x="552450" y="2458343"/>
            <a:ext cx="691743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Problem:</a:t>
            </a: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When D is too good, D(G(z)) approaches 0, causing near-zero gradient</a:t>
            </a:r>
            <a:endParaRPr lang="en-US" sz="750" dirty="0"/>
          </a:p>
        </p:txBody>
      </p:sp>
      <p:sp>
        <p:nvSpPr>
          <p:cNvPr id="19" name="Text 17"/>
          <p:cNvSpPr/>
          <p:nvPr/>
        </p:nvSpPr>
        <p:spPr>
          <a:xfrm>
            <a:off x="552450" y="2648843"/>
            <a:ext cx="691743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Solutions:</a:t>
            </a: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Non-saturating loss: maximize log D(G(z)) instead, or use WGAN</a:t>
            </a:r>
            <a:endParaRPr lang="en-US" sz="750" dirty="0"/>
          </a:p>
        </p:txBody>
      </p:sp>
      <p:sp>
        <p:nvSpPr>
          <p:cNvPr id="20" name="Text 18"/>
          <p:cNvSpPr/>
          <p:nvPr/>
        </p:nvSpPr>
        <p:spPr>
          <a:xfrm>
            <a:off x="7620000" y="2192685"/>
            <a:ext cx="1143000" cy="605582"/>
          </a:xfrm>
          <a:prstGeom prst="roundRect">
            <a:avLst>
              <a:gd name="adj" fmla="val 12583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7979569" y="2306985"/>
            <a:ext cx="432340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∇ → 0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7886402" y="2577405"/>
            <a:ext cx="62224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450"/>
              </a:spcBef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learning signal</a:t>
            </a:r>
            <a:endParaRPr lang="en-US" sz="600" dirty="0"/>
          </a:p>
        </p:txBody>
      </p:sp>
      <p:sp>
        <p:nvSpPr>
          <p:cNvPr id="23" name="Text 21"/>
          <p:cNvSpPr/>
          <p:nvPr/>
        </p:nvSpPr>
        <p:spPr>
          <a:xfrm>
            <a:off x="381000" y="3048893"/>
            <a:ext cx="7086600" cy="839986"/>
          </a:xfrm>
          <a:prstGeom prst="roundRect">
            <a:avLst>
              <a:gd name="adj" fmla="val 907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400050" y="3048893"/>
            <a:ext cx="0" cy="839986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552450" y="3182243"/>
            <a:ext cx="6917436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600"/>
              </a:spcAft>
              <a:buNone/>
            </a:pPr>
            <a:r>
              <a:rPr lang="en-US" sz="975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Training Instability</a:t>
            </a:r>
            <a:endParaRPr lang="en-US" sz="975" dirty="0"/>
          </a:p>
        </p:txBody>
      </p:sp>
      <p:sp>
        <p:nvSpPr>
          <p:cNvPr id="26" name="Text 24"/>
          <p:cNvSpPr/>
          <p:nvPr/>
        </p:nvSpPr>
        <p:spPr>
          <a:xfrm>
            <a:off x="552450" y="3431679"/>
            <a:ext cx="691743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Problem:</a:t>
            </a: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Losses oscillate wildly, no clear convergence, sensitive to hyperparameters</a:t>
            </a:r>
            <a:endParaRPr lang="en-US" sz="750" dirty="0"/>
          </a:p>
        </p:txBody>
      </p:sp>
      <p:sp>
        <p:nvSpPr>
          <p:cNvPr id="27" name="Text 25"/>
          <p:cNvSpPr/>
          <p:nvPr/>
        </p:nvSpPr>
        <p:spPr>
          <a:xfrm>
            <a:off x="552450" y="3622179"/>
            <a:ext cx="691743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Solutions:</a:t>
            </a: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TTUR (different lr for G/D), spectral normalization, progressive growing</a:t>
            </a:r>
            <a:endParaRPr lang="en-US" sz="750" dirty="0"/>
          </a:p>
        </p:txBody>
      </p:sp>
      <p:sp>
        <p:nvSpPr>
          <p:cNvPr id="28" name="Text 26"/>
          <p:cNvSpPr/>
          <p:nvPr/>
        </p:nvSpPr>
        <p:spPr>
          <a:xfrm>
            <a:off x="7620000" y="3179415"/>
            <a:ext cx="1143000" cy="578941"/>
          </a:xfrm>
          <a:prstGeom prst="roundRect">
            <a:avLst>
              <a:gd name="adj" fmla="val 13162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8058150" y="3293715"/>
            <a:ext cx="272034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↑↓↑↓</a:t>
            </a:r>
            <a:endParaRPr lang="en-US" sz="1050" dirty="0"/>
          </a:p>
        </p:txBody>
      </p:sp>
      <p:sp>
        <p:nvSpPr>
          <p:cNvPr id="30" name="Text 28"/>
          <p:cNvSpPr/>
          <p:nvPr/>
        </p:nvSpPr>
        <p:spPr>
          <a:xfrm>
            <a:off x="7937302" y="3537496"/>
            <a:ext cx="518413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450"/>
              </a:spcBef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Oscillating loss</a:t>
            </a:r>
            <a:endParaRPr lang="en-US" sz="600" dirty="0"/>
          </a:p>
        </p:txBody>
      </p:sp>
      <p:sp>
        <p:nvSpPr>
          <p:cNvPr id="31" name="Text 29"/>
          <p:cNvSpPr/>
          <p:nvPr/>
        </p:nvSpPr>
        <p:spPr>
          <a:xfrm>
            <a:off x="381000" y="4022229"/>
            <a:ext cx="8382000" cy="807541"/>
          </a:xfrm>
          <a:prstGeom prst="roundRect">
            <a:avLst>
              <a:gd name="adj" fmla="val 9436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2" name="Text 30"/>
          <p:cNvSpPr/>
          <p:nvPr/>
        </p:nvSpPr>
        <p:spPr>
          <a:xfrm>
            <a:off x="514350" y="4155579"/>
            <a:ext cx="82776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750"/>
              </a:spcAft>
              <a:buNone/>
            </a:pPr>
            <a:r>
              <a:rPr lang="en-US" sz="9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Evaluation Metrics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514350" y="4410819"/>
            <a:ext cx="104016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FID (lower is better)</a:t>
            </a:r>
            <a:endParaRPr lang="en-US" sz="825" dirty="0"/>
          </a:p>
        </p:txBody>
      </p:sp>
      <p:sp>
        <p:nvSpPr>
          <p:cNvPr id="34" name="Text 32"/>
          <p:cNvSpPr/>
          <p:nvPr/>
        </p:nvSpPr>
        <p:spPr>
          <a:xfrm>
            <a:off x="514350" y="4576465"/>
            <a:ext cx="104016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Fréchet Inception Distance</a:t>
            </a:r>
            <a:endParaRPr lang="en-US" sz="675" dirty="0"/>
          </a:p>
        </p:txBody>
      </p:sp>
      <p:sp>
        <p:nvSpPr>
          <p:cNvPr id="35" name="Text 33"/>
          <p:cNvSpPr/>
          <p:nvPr/>
        </p:nvSpPr>
        <p:spPr>
          <a:xfrm>
            <a:off x="1762720" y="4410819"/>
            <a:ext cx="97397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IS (higher is better)</a:t>
            </a:r>
            <a:endParaRPr lang="en-US" sz="825" dirty="0"/>
          </a:p>
        </p:txBody>
      </p:sp>
      <p:sp>
        <p:nvSpPr>
          <p:cNvPr id="36" name="Text 34"/>
          <p:cNvSpPr/>
          <p:nvPr/>
        </p:nvSpPr>
        <p:spPr>
          <a:xfrm>
            <a:off x="1762720" y="4576465"/>
            <a:ext cx="97397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Inception Score</a:t>
            </a:r>
            <a:endParaRPr lang="en-US" sz="675" dirty="0"/>
          </a:p>
        </p:txBody>
      </p:sp>
      <p:sp>
        <p:nvSpPr>
          <p:cNvPr id="37" name="Text 35"/>
          <p:cNvSpPr/>
          <p:nvPr/>
        </p:nvSpPr>
        <p:spPr>
          <a:xfrm>
            <a:off x="2946202" y="4410819"/>
            <a:ext cx="113428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LPIPS (lower is better)</a:t>
            </a:r>
            <a:endParaRPr lang="en-US" sz="825" dirty="0"/>
          </a:p>
        </p:txBody>
      </p:sp>
      <p:sp>
        <p:nvSpPr>
          <p:cNvPr id="38" name="Text 36"/>
          <p:cNvSpPr/>
          <p:nvPr/>
        </p:nvSpPr>
        <p:spPr>
          <a:xfrm>
            <a:off x="2946202" y="4576465"/>
            <a:ext cx="1134285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Perceptual similarity</a:t>
            </a:r>
            <a:endParaRPr lang="en-US" sz="675" dirty="0"/>
          </a:p>
        </p:txBody>
      </p:sp>
      <p:sp>
        <p:nvSpPr>
          <p:cNvPr id="39" name="Text 37"/>
          <p:cNvSpPr/>
          <p:nvPr/>
        </p:nvSpPr>
        <p:spPr>
          <a:xfrm>
            <a:off x="4286845" y="4410819"/>
            <a:ext cx="100950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KID (lower is better)</a:t>
            </a:r>
            <a:endParaRPr lang="en-US" sz="825" dirty="0"/>
          </a:p>
        </p:txBody>
      </p:sp>
      <p:sp>
        <p:nvSpPr>
          <p:cNvPr id="40" name="Text 38"/>
          <p:cNvSpPr/>
          <p:nvPr/>
        </p:nvSpPr>
        <p:spPr>
          <a:xfrm>
            <a:off x="4286845" y="4576465"/>
            <a:ext cx="100950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Kernel Inception Distance</a:t>
            </a:r>
            <a:endParaRPr lang="en-US" sz="675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4953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28600"/>
            <a:ext cx="57150" cy="266700"/>
          </a:xfrm>
          <a:prstGeom prst="rect">
            <a:avLst/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47650"/>
            <a:ext cx="2423106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Popular GAN Variants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381000" y="952500"/>
            <a:ext cx="2705100" cy="1492597"/>
          </a:xfrm>
          <a:prstGeom prst="roundRect">
            <a:avLst>
              <a:gd name="adj" fmla="val 510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00050" y="952500"/>
            <a:ext cx="0" cy="1492597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52450" y="1085850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DCGAN (2016)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552450" y="1302990"/>
            <a:ext cx="24483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Deep Convolutional GAN</a:t>
            </a:r>
            <a:endParaRPr lang="en-US" sz="750" dirty="0"/>
          </a:p>
        </p:txBody>
      </p:sp>
      <p:sp>
        <p:nvSpPr>
          <p:cNvPr id="9" name="Text 7"/>
          <p:cNvSpPr/>
          <p:nvPr/>
        </p:nvSpPr>
        <p:spPr>
          <a:xfrm>
            <a:off x="552450" y="1493490"/>
            <a:ext cx="2448306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Conv layers, BatchNorm, strided convs. Foundation for modern GANs.</a:t>
            </a:r>
            <a:endParaRPr lang="en-US" sz="675" dirty="0"/>
          </a:p>
        </p:txBody>
      </p:sp>
      <p:sp>
        <p:nvSpPr>
          <p:cNvPr id="10" name="Text 8"/>
          <p:cNvSpPr/>
          <p:nvPr/>
        </p:nvSpPr>
        <p:spPr>
          <a:xfrm>
            <a:off x="3219450" y="952500"/>
            <a:ext cx="2705100" cy="1492597"/>
          </a:xfrm>
          <a:prstGeom prst="roundRect">
            <a:avLst>
              <a:gd name="adj" fmla="val 510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Shape 9"/>
          <p:cNvSpPr/>
          <p:nvPr/>
        </p:nvSpPr>
        <p:spPr>
          <a:xfrm>
            <a:off x="3238500" y="952500"/>
            <a:ext cx="0" cy="1492597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3390900" y="1085850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WGAN-GP (2017)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3390900" y="1302990"/>
            <a:ext cx="24483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Wasserstein + Gradient Penalty</a:t>
            </a:r>
            <a:endParaRPr lang="en-US" sz="750" dirty="0"/>
          </a:p>
        </p:txBody>
      </p:sp>
      <p:sp>
        <p:nvSpPr>
          <p:cNvPr id="14" name="Text 12"/>
          <p:cNvSpPr/>
          <p:nvPr/>
        </p:nvSpPr>
        <p:spPr>
          <a:xfrm>
            <a:off x="3390900" y="1493490"/>
            <a:ext cx="2448306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Earth mover distance, gradient penalty instead of clipping. Very stable.</a:t>
            </a:r>
            <a:endParaRPr lang="en-US" sz="675" dirty="0"/>
          </a:p>
        </p:txBody>
      </p:sp>
      <p:sp>
        <p:nvSpPr>
          <p:cNvPr id="15" name="Text 13"/>
          <p:cNvSpPr/>
          <p:nvPr/>
        </p:nvSpPr>
        <p:spPr>
          <a:xfrm>
            <a:off x="6057900" y="952500"/>
            <a:ext cx="2705100" cy="1492597"/>
          </a:xfrm>
          <a:prstGeom prst="roundRect">
            <a:avLst>
              <a:gd name="adj" fmla="val 510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6076950" y="952500"/>
            <a:ext cx="0" cy="1492597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229350" y="1085850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StyleGAN (2019)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6229350" y="1302990"/>
            <a:ext cx="24483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Style-based Generator</a:t>
            </a:r>
            <a:endParaRPr lang="en-US" sz="750" dirty="0"/>
          </a:p>
        </p:txBody>
      </p:sp>
      <p:sp>
        <p:nvSpPr>
          <p:cNvPr id="19" name="Text 17"/>
          <p:cNvSpPr/>
          <p:nvPr/>
        </p:nvSpPr>
        <p:spPr>
          <a:xfrm>
            <a:off x="6229350" y="1493490"/>
            <a:ext cx="2448306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Mapping network z→w, AdaIN layers. High-res photorealistic faces.</a:t>
            </a:r>
            <a:endParaRPr lang="en-US" sz="675" dirty="0"/>
          </a:p>
        </p:txBody>
      </p:sp>
      <p:sp>
        <p:nvSpPr>
          <p:cNvPr id="20" name="Text 18"/>
          <p:cNvSpPr/>
          <p:nvPr/>
        </p:nvSpPr>
        <p:spPr>
          <a:xfrm>
            <a:off x="381000" y="2578447"/>
            <a:ext cx="2705100" cy="1492597"/>
          </a:xfrm>
          <a:prstGeom prst="roundRect">
            <a:avLst>
              <a:gd name="adj" fmla="val 510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400050" y="2578447"/>
            <a:ext cx="0" cy="1492597"/>
          </a:xfrm>
          <a:prstGeom prst="line">
            <a:avLst/>
          </a:prstGeom>
          <a:noFill/>
          <a:ln w="38100">
            <a:solidFill>
              <a:srgbClr val="E53E3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552450" y="2711797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cGAN (2014)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552450" y="2928938"/>
            <a:ext cx="24483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Conditional GAN</a:t>
            </a:r>
            <a:endParaRPr lang="en-US" sz="750" dirty="0"/>
          </a:p>
        </p:txBody>
      </p:sp>
      <p:sp>
        <p:nvSpPr>
          <p:cNvPr id="24" name="Text 22"/>
          <p:cNvSpPr/>
          <p:nvPr/>
        </p:nvSpPr>
        <p:spPr>
          <a:xfrm>
            <a:off x="552450" y="3119438"/>
            <a:ext cx="2448306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Class conditioning: G(z,y), D(x,y). Enables controlled generation.</a:t>
            </a:r>
            <a:endParaRPr lang="en-US" sz="675" dirty="0"/>
          </a:p>
        </p:txBody>
      </p:sp>
      <p:sp>
        <p:nvSpPr>
          <p:cNvPr id="25" name="Text 23"/>
          <p:cNvSpPr/>
          <p:nvPr/>
        </p:nvSpPr>
        <p:spPr>
          <a:xfrm>
            <a:off x="3219450" y="2578447"/>
            <a:ext cx="2705100" cy="1492597"/>
          </a:xfrm>
          <a:prstGeom prst="roundRect">
            <a:avLst>
              <a:gd name="adj" fmla="val 510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Shape 24"/>
          <p:cNvSpPr/>
          <p:nvPr/>
        </p:nvSpPr>
        <p:spPr>
          <a:xfrm>
            <a:off x="3238500" y="2578447"/>
            <a:ext cx="0" cy="1492597"/>
          </a:xfrm>
          <a:prstGeom prst="line">
            <a:avLst/>
          </a:prstGeom>
          <a:noFill/>
          <a:ln w="38100">
            <a:solidFill>
              <a:srgbClr val="ED893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3390900" y="2711797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ED893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CycleGAN (2017)</a:t>
            </a:r>
            <a:endParaRPr lang="en-US" sz="900" dirty="0"/>
          </a:p>
        </p:txBody>
      </p:sp>
      <p:sp>
        <p:nvSpPr>
          <p:cNvPr id="28" name="Text 26"/>
          <p:cNvSpPr/>
          <p:nvPr/>
        </p:nvSpPr>
        <p:spPr>
          <a:xfrm>
            <a:off x="3390900" y="2928938"/>
            <a:ext cx="24483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Unpaired Image Translation</a:t>
            </a:r>
            <a:endParaRPr lang="en-US" sz="750" dirty="0"/>
          </a:p>
        </p:txBody>
      </p:sp>
      <p:sp>
        <p:nvSpPr>
          <p:cNvPr id="29" name="Text 27"/>
          <p:cNvSpPr/>
          <p:nvPr/>
        </p:nvSpPr>
        <p:spPr>
          <a:xfrm>
            <a:off x="3390900" y="3119438"/>
            <a:ext cx="2448306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Cycle consistency loss. Horse↔Zebra, Summer↔Winter without pairs.</a:t>
            </a:r>
            <a:endParaRPr lang="en-US" sz="675" dirty="0"/>
          </a:p>
        </p:txBody>
      </p:sp>
      <p:sp>
        <p:nvSpPr>
          <p:cNvPr id="30" name="Text 28"/>
          <p:cNvSpPr/>
          <p:nvPr/>
        </p:nvSpPr>
        <p:spPr>
          <a:xfrm>
            <a:off x="6057900" y="2578447"/>
            <a:ext cx="2705100" cy="1492597"/>
          </a:xfrm>
          <a:prstGeom prst="roundRect">
            <a:avLst>
              <a:gd name="adj" fmla="val 510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Shape 29"/>
          <p:cNvSpPr/>
          <p:nvPr/>
        </p:nvSpPr>
        <p:spPr>
          <a:xfrm>
            <a:off x="6076950" y="2578447"/>
            <a:ext cx="0" cy="1492597"/>
          </a:xfrm>
          <a:prstGeom prst="line">
            <a:avLst/>
          </a:prstGeom>
          <a:noFill/>
          <a:ln w="38100">
            <a:solidFill>
              <a:srgbClr val="1A365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229350" y="2711797"/>
            <a:ext cx="24483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BigGAN (2019)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6229350" y="2928938"/>
            <a:ext cx="24483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Large Scale GAN</a:t>
            </a:r>
            <a:endParaRPr lang="en-US" sz="750" dirty="0"/>
          </a:p>
        </p:txBody>
      </p:sp>
      <p:sp>
        <p:nvSpPr>
          <p:cNvPr id="34" name="Text 32"/>
          <p:cNvSpPr/>
          <p:nvPr/>
        </p:nvSpPr>
        <p:spPr>
          <a:xfrm>
            <a:off x="6229350" y="3119438"/>
            <a:ext cx="2448306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Massive batch sizes, class-conditional. ImageNet 512×512 SOTA.</a:t>
            </a:r>
            <a:endParaRPr lang="en-US" sz="675" dirty="0"/>
          </a:p>
        </p:txBody>
      </p:sp>
      <p:sp>
        <p:nvSpPr>
          <p:cNvPr id="35" name="Text 33"/>
          <p:cNvSpPr/>
          <p:nvPr/>
        </p:nvSpPr>
        <p:spPr>
          <a:xfrm>
            <a:off x="381000" y="4413945"/>
            <a:ext cx="8382000" cy="539055"/>
          </a:xfrm>
          <a:prstGeom prst="roundRect">
            <a:avLst>
              <a:gd name="adj" fmla="val 14136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6" name="Text 34"/>
          <p:cNvSpPr/>
          <p:nvPr/>
        </p:nvSpPr>
        <p:spPr>
          <a:xfrm>
            <a:off x="509300" y="4547295"/>
            <a:ext cx="5150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2014</a:t>
            </a:r>
            <a:endParaRPr lang="en-US" sz="750" dirty="0"/>
          </a:p>
        </p:txBody>
      </p:sp>
      <p:sp>
        <p:nvSpPr>
          <p:cNvPr id="37" name="Text 35"/>
          <p:cNvSpPr/>
          <p:nvPr/>
        </p:nvSpPr>
        <p:spPr>
          <a:xfrm>
            <a:off x="509300" y="4699695"/>
            <a:ext cx="51507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Original GAN</a:t>
            </a:r>
            <a:endParaRPr lang="en-US" sz="675" dirty="0"/>
          </a:p>
        </p:txBody>
      </p:sp>
      <p:sp>
        <p:nvSpPr>
          <p:cNvPr id="38" name="Text 36"/>
          <p:cNvSpPr/>
          <p:nvPr/>
        </p:nvSpPr>
        <p:spPr>
          <a:xfrm>
            <a:off x="1722834" y="4590157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39" name="Text 37"/>
          <p:cNvSpPr/>
          <p:nvPr/>
        </p:nvSpPr>
        <p:spPr>
          <a:xfrm>
            <a:off x="2556598" y="4547295"/>
            <a:ext cx="3159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2016</a:t>
            </a:r>
            <a:endParaRPr lang="en-US" sz="750" dirty="0"/>
          </a:p>
        </p:txBody>
      </p:sp>
      <p:sp>
        <p:nvSpPr>
          <p:cNvPr id="40" name="Text 38"/>
          <p:cNvSpPr/>
          <p:nvPr/>
        </p:nvSpPr>
        <p:spPr>
          <a:xfrm>
            <a:off x="2556598" y="4699695"/>
            <a:ext cx="31590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DCGAN</a:t>
            </a:r>
            <a:endParaRPr lang="en-US" sz="675" dirty="0"/>
          </a:p>
        </p:txBody>
      </p:sp>
      <p:sp>
        <p:nvSpPr>
          <p:cNvPr id="41" name="Text 39"/>
          <p:cNvSpPr/>
          <p:nvPr/>
        </p:nvSpPr>
        <p:spPr>
          <a:xfrm>
            <a:off x="3572917" y="4590157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42" name="Text 40"/>
          <p:cNvSpPr/>
          <p:nvPr/>
        </p:nvSpPr>
        <p:spPr>
          <a:xfrm>
            <a:off x="4407110" y="4547295"/>
            <a:ext cx="27203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2017</a:t>
            </a:r>
            <a:endParaRPr lang="en-US" sz="750" dirty="0"/>
          </a:p>
        </p:txBody>
      </p:sp>
      <p:sp>
        <p:nvSpPr>
          <p:cNvPr id="43" name="Text 41"/>
          <p:cNvSpPr/>
          <p:nvPr/>
        </p:nvSpPr>
        <p:spPr>
          <a:xfrm>
            <a:off x="4407110" y="4699695"/>
            <a:ext cx="27203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WGAN</a:t>
            </a:r>
            <a:endParaRPr lang="en-US" sz="675" dirty="0"/>
          </a:p>
        </p:txBody>
      </p:sp>
      <p:sp>
        <p:nvSpPr>
          <p:cNvPr id="44" name="Text 42"/>
          <p:cNvSpPr/>
          <p:nvPr/>
        </p:nvSpPr>
        <p:spPr>
          <a:xfrm>
            <a:off x="5379988" y="4590157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45" name="Text 43"/>
          <p:cNvSpPr/>
          <p:nvPr/>
        </p:nvSpPr>
        <p:spPr>
          <a:xfrm>
            <a:off x="6213085" y="4547295"/>
            <a:ext cx="38391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2019</a:t>
            </a:r>
            <a:endParaRPr lang="en-US" sz="750" dirty="0"/>
          </a:p>
        </p:txBody>
      </p:sp>
      <p:sp>
        <p:nvSpPr>
          <p:cNvPr id="46" name="Text 44"/>
          <p:cNvSpPr/>
          <p:nvPr/>
        </p:nvSpPr>
        <p:spPr>
          <a:xfrm>
            <a:off x="6213085" y="4699695"/>
            <a:ext cx="38391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StyleGAN</a:t>
            </a:r>
            <a:endParaRPr lang="en-US" sz="675" dirty="0"/>
          </a:p>
        </p:txBody>
      </p:sp>
      <p:sp>
        <p:nvSpPr>
          <p:cNvPr id="47" name="Text 45"/>
          <p:cNvSpPr/>
          <p:nvPr/>
        </p:nvSpPr>
        <p:spPr>
          <a:xfrm>
            <a:off x="7296745" y="4590157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48" name="Text 46"/>
          <p:cNvSpPr/>
          <p:nvPr/>
        </p:nvSpPr>
        <p:spPr>
          <a:xfrm>
            <a:off x="8128650" y="4547295"/>
            <a:ext cx="50551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2020+</a:t>
            </a:r>
            <a:endParaRPr lang="en-US" sz="750" dirty="0"/>
          </a:p>
        </p:txBody>
      </p:sp>
      <p:sp>
        <p:nvSpPr>
          <p:cNvPr id="49" name="Text 47"/>
          <p:cNvSpPr/>
          <p:nvPr/>
        </p:nvSpPr>
        <p:spPr>
          <a:xfrm>
            <a:off x="8128650" y="4699695"/>
            <a:ext cx="50551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StyleGAN2/3</a:t>
            </a:r>
            <a:endParaRPr lang="en-US" sz="675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4953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28600"/>
            <a:ext cx="57150" cy="266700"/>
          </a:xfrm>
          <a:prstGeom prst="rect">
            <a:avLst/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47650"/>
            <a:ext cx="2733092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Conditional GAN (cGAN)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381000" y="1611660"/>
            <a:ext cx="4095750" cy="1131540"/>
          </a:xfrm>
          <a:prstGeom prst="roundRect">
            <a:avLst>
              <a:gd name="adj" fmla="val 6734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33400" y="1764060"/>
            <a:ext cx="386676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90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Architecture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1076325" y="2038350"/>
            <a:ext cx="381000" cy="285750"/>
          </a:xfrm>
          <a:prstGeom prst="roundRect">
            <a:avLst>
              <a:gd name="adj" fmla="val 13333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1247775" y="2127945"/>
            <a:ext cx="3886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</a:t>
            </a:r>
            <a:endParaRPr lang="en-US" sz="600" dirty="0"/>
          </a:p>
        </p:txBody>
      </p:sp>
      <p:sp>
        <p:nvSpPr>
          <p:cNvPr id="9" name="Text 7"/>
          <p:cNvSpPr/>
          <p:nvPr/>
        </p:nvSpPr>
        <p:spPr>
          <a:xfrm>
            <a:off x="1076325" y="2362200"/>
            <a:ext cx="381000" cy="228600"/>
          </a:xfrm>
          <a:prstGeom prst="roundRect">
            <a:avLst>
              <a:gd name="adj" fmla="val 16667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1247775" y="2423220"/>
            <a:ext cx="3886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y</a:t>
            </a:r>
            <a:endParaRPr lang="en-US" sz="600" dirty="0"/>
          </a:p>
        </p:txBody>
      </p:sp>
      <p:sp>
        <p:nvSpPr>
          <p:cNvPr id="11" name="Text 9"/>
          <p:cNvSpPr/>
          <p:nvPr/>
        </p:nvSpPr>
        <p:spPr>
          <a:xfrm>
            <a:off x="1533525" y="2234505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1724025" y="2076450"/>
            <a:ext cx="571500" cy="476250"/>
          </a:xfrm>
          <a:prstGeom prst="roundRect">
            <a:avLst>
              <a:gd name="adj" fmla="val 120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1893094" y="2254597"/>
            <a:ext cx="23803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G(z,y)</a:t>
            </a:r>
            <a:endParaRPr lang="en-US" sz="675" dirty="0"/>
          </a:p>
        </p:txBody>
      </p:sp>
      <p:sp>
        <p:nvSpPr>
          <p:cNvPr id="14" name="Text 12"/>
          <p:cNvSpPr/>
          <p:nvPr/>
        </p:nvSpPr>
        <p:spPr>
          <a:xfrm>
            <a:off x="2371725" y="2234505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2562225" y="2124075"/>
            <a:ext cx="381000" cy="381000"/>
          </a:xfrm>
          <a:prstGeom prst="roundRect">
            <a:avLst>
              <a:gd name="adj" fmla="val 10000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2733675" y="2261295"/>
            <a:ext cx="3886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x̂</a:t>
            </a:r>
            <a:endParaRPr lang="en-US" sz="600" dirty="0"/>
          </a:p>
        </p:txBody>
      </p:sp>
      <p:sp>
        <p:nvSpPr>
          <p:cNvPr id="17" name="Text 15"/>
          <p:cNvSpPr/>
          <p:nvPr/>
        </p:nvSpPr>
        <p:spPr>
          <a:xfrm>
            <a:off x="3019425" y="2234505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3209925" y="2076450"/>
            <a:ext cx="571500" cy="476250"/>
          </a:xfrm>
          <a:prstGeom prst="roundRect">
            <a:avLst>
              <a:gd name="adj" fmla="val 12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3381375" y="2254597"/>
            <a:ext cx="23317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D(x,y)</a:t>
            </a:r>
            <a:endParaRPr lang="en-US" sz="675" dirty="0"/>
          </a:p>
        </p:txBody>
      </p:sp>
      <p:sp>
        <p:nvSpPr>
          <p:cNvPr id="20" name="Text 18"/>
          <p:cNvSpPr/>
          <p:nvPr/>
        </p:nvSpPr>
        <p:spPr>
          <a:xfrm>
            <a:off x="381000" y="2876550"/>
            <a:ext cx="4095750" cy="679996"/>
          </a:xfrm>
          <a:prstGeom prst="roundRect">
            <a:avLst>
              <a:gd name="adj" fmla="val 11206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514350" y="3009900"/>
            <a:ext cx="390563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600"/>
              </a:spcAft>
              <a:buNone/>
            </a:pPr>
            <a:r>
              <a:rPr lang="en-US" sz="825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Objective</a:t>
            </a:r>
            <a:endParaRPr lang="en-US" sz="825" dirty="0"/>
          </a:p>
        </p:txBody>
      </p:sp>
      <p:pic>
        <p:nvPicPr>
          <p:cNvPr id="22" name="Image 0" descr="/home/claude/workspace/mckinsey_pres/equations/cgan_objective_wh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" y="3232696"/>
            <a:ext cx="1558975" cy="152400"/>
          </a:xfrm>
          <a:prstGeom prst="rect">
            <a:avLst/>
          </a:prstGeom>
        </p:spPr>
      </p:pic>
      <p:sp>
        <p:nvSpPr>
          <p:cNvPr id="23" name="Text 20"/>
          <p:cNvSpPr/>
          <p:nvPr/>
        </p:nvSpPr>
        <p:spPr>
          <a:xfrm>
            <a:off x="381000" y="3689896"/>
            <a:ext cx="4095750" cy="603796"/>
          </a:xfrm>
          <a:prstGeom prst="roundRect">
            <a:avLst>
              <a:gd name="adj" fmla="val 12620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Shape 21"/>
          <p:cNvSpPr/>
          <p:nvPr/>
        </p:nvSpPr>
        <p:spPr>
          <a:xfrm>
            <a:off x="400050" y="3689896"/>
            <a:ext cx="0" cy="603796"/>
          </a:xfrm>
          <a:prstGeom prst="line">
            <a:avLst/>
          </a:prstGeom>
          <a:noFill/>
          <a:ln w="38100">
            <a:solidFill>
              <a:srgbClr val="E53E3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552450" y="3823246"/>
            <a:ext cx="38667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Label Embedding</a:t>
            </a:r>
            <a:endParaRPr lang="en-US" sz="825" dirty="0"/>
          </a:p>
        </p:txBody>
      </p:sp>
      <p:sp>
        <p:nvSpPr>
          <p:cNvPr id="26" name="Text 23"/>
          <p:cNvSpPr/>
          <p:nvPr/>
        </p:nvSpPr>
        <p:spPr>
          <a:xfrm>
            <a:off x="552450" y="4026991"/>
            <a:ext cx="386676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One-hot → Embedding layer → Concatenate with z or use FiLM conditioning</a:t>
            </a:r>
            <a:endParaRPr lang="en-US" sz="750" dirty="0"/>
          </a:p>
        </p:txBody>
      </p:sp>
      <p:sp>
        <p:nvSpPr>
          <p:cNvPr id="27" name="Text 24"/>
          <p:cNvSpPr/>
          <p:nvPr/>
        </p:nvSpPr>
        <p:spPr>
          <a:xfrm>
            <a:off x="4667250" y="1213693"/>
            <a:ext cx="4177665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Applications</a:t>
            </a:r>
            <a:endParaRPr lang="en-US" sz="975" dirty="0"/>
          </a:p>
        </p:txBody>
      </p:sp>
      <p:sp>
        <p:nvSpPr>
          <p:cNvPr id="28" name="Text 25"/>
          <p:cNvSpPr/>
          <p:nvPr/>
        </p:nvSpPr>
        <p:spPr>
          <a:xfrm>
            <a:off x="4667250" y="1501229"/>
            <a:ext cx="4095750" cy="546646"/>
          </a:xfrm>
          <a:prstGeom prst="roundRect">
            <a:avLst>
              <a:gd name="adj" fmla="val 1045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Shape 26"/>
          <p:cNvSpPr/>
          <p:nvPr/>
        </p:nvSpPr>
        <p:spPr>
          <a:xfrm>
            <a:off x="4686300" y="1501229"/>
            <a:ext cx="0" cy="546646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7"/>
          <p:cNvSpPr/>
          <p:nvPr/>
        </p:nvSpPr>
        <p:spPr>
          <a:xfrm>
            <a:off x="4819650" y="1615529"/>
            <a:ext cx="390563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Class-Conditional Synthesis</a:t>
            </a:r>
            <a:endParaRPr lang="en-US" sz="825" dirty="0"/>
          </a:p>
        </p:txBody>
      </p:sp>
      <p:sp>
        <p:nvSpPr>
          <p:cNvPr id="31" name="Text 28"/>
          <p:cNvSpPr/>
          <p:nvPr/>
        </p:nvSpPr>
        <p:spPr>
          <a:xfrm>
            <a:off x="4819650" y="1800225"/>
            <a:ext cx="390563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 specific categories: digits, objects, faces with attributes</a:t>
            </a:r>
            <a:endParaRPr lang="en-US" sz="750" dirty="0"/>
          </a:p>
        </p:txBody>
      </p:sp>
      <p:sp>
        <p:nvSpPr>
          <p:cNvPr id="32" name="Text 29"/>
          <p:cNvSpPr/>
          <p:nvPr/>
        </p:nvSpPr>
        <p:spPr>
          <a:xfrm>
            <a:off x="4667250" y="2162175"/>
            <a:ext cx="4095750" cy="546646"/>
          </a:xfrm>
          <a:prstGeom prst="roundRect">
            <a:avLst>
              <a:gd name="adj" fmla="val 1045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Shape 30"/>
          <p:cNvSpPr/>
          <p:nvPr/>
        </p:nvSpPr>
        <p:spPr>
          <a:xfrm>
            <a:off x="4686300" y="2162175"/>
            <a:ext cx="0" cy="546646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1"/>
          <p:cNvSpPr/>
          <p:nvPr/>
        </p:nvSpPr>
        <p:spPr>
          <a:xfrm>
            <a:off x="4819650" y="2276475"/>
            <a:ext cx="390563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Image-to-Image (Pix2Pix)</a:t>
            </a:r>
            <a:endParaRPr lang="en-US" sz="825" dirty="0"/>
          </a:p>
        </p:txBody>
      </p:sp>
      <p:sp>
        <p:nvSpPr>
          <p:cNvPr id="35" name="Text 32"/>
          <p:cNvSpPr/>
          <p:nvPr/>
        </p:nvSpPr>
        <p:spPr>
          <a:xfrm>
            <a:off x="4819650" y="2461171"/>
            <a:ext cx="390563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Edges→Photo, Sketch→Render, Day→Night, Segmentation→Image</a:t>
            </a:r>
            <a:endParaRPr lang="en-US" sz="750" dirty="0"/>
          </a:p>
        </p:txBody>
      </p:sp>
      <p:sp>
        <p:nvSpPr>
          <p:cNvPr id="36" name="Text 33"/>
          <p:cNvSpPr/>
          <p:nvPr/>
        </p:nvSpPr>
        <p:spPr>
          <a:xfrm>
            <a:off x="4667250" y="2823121"/>
            <a:ext cx="4095750" cy="546646"/>
          </a:xfrm>
          <a:prstGeom prst="roundRect">
            <a:avLst>
              <a:gd name="adj" fmla="val 1045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7" name="Shape 34"/>
          <p:cNvSpPr/>
          <p:nvPr/>
        </p:nvSpPr>
        <p:spPr>
          <a:xfrm>
            <a:off x="4686300" y="2823121"/>
            <a:ext cx="0" cy="546646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Text 35"/>
          <p:cNvSpPr/>
          <p:nvPr/>
        </p:nvSpPr>
        <p:spPr>
          <a:xfrm>
            <a:off x="4819650" y="2937421"/>
            <a:ext cx="390563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Text-to-Image</a:t>
            </a:r>
            <a:endParaRPr lang="en-US" sz="825" dirty="0"/>
          </a:p>
        </p:txBody>
      </p:sp>
      <p:sp>
        <p:nvSpPr>
          <p:cNvPr id="39" name="Text 36"/>
          <p:cNvSpPr/>
          <p:nvPr/>
        </p:nvSpPr>
        <p:spPr>
          <a:xfrm>
            <a:off x="4819650" y="3122116"/>
            <a:ext cx="390563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StackGAN, AttnGAN: Generate images from text descriptions</a:t>
            </a:r>
            <a:endParaRPr lang="en-US" sz="750" dirty="0"/>
          </a:p>
        </p:txBody>
      </p:sp>
      <p:sp>
        <p:nvSpPr>
          <p:cNvPr id="40" name="Text 37"/>
          <p:cNvSpPr/>
          <p:nvPr/>
        </p:nvSpPr>
        <p:spPr>
          <a:xfrm>
            <a:off x="4667250" y="3484066"/>
            <a:ext cx="4095750" cy="546646"/>
          </a:xfrm>
          <a:prstGeom prst="roundRect">
            <a:avLst>
              <a:gd name="adj" fmla="val 1045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1" name="Shape 38"/>
          <p:cNvSpPr/>
          <p:nvPr/>
        </p:nvSpPr>
        <p:spPr>
          <a:xfrm>
            <a:off x="4686300" y="3484066"/>
            <a:ext cx="0" cy="546646"/>
          </a:xfrm>
          <a:prstGeom prst="line">
            <a:avLst/>
          </a:prstGeom>
          <a:noFill/>
          <a:ln w="38100">
            <a:solidFill>
              <a:srgbClr val="ED893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Text 39"/>
          <p:cNvSpPr/>
          <p:nvPr/>
        </p:nvSpPr>
        <p:spPr>
          <a:xfrm>
            <a:off x="4819650" y="3598366"/>
            <a:ext cx="390563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ED893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Super Resolution</a:t>
            </a:r>
            <a:endParaRPr lang="en-US" sz="825" dirty="0"/>
          </a:p>
        </p:txBody>
      </p:sp>
      <p:sp>
        <p:nvSpPr>
          <p:cNvPr id="43" name="Text 40"/>
          <p:cNvSpPr/>
          <p:nvPr/>
        </p:nvSpPr>
        <p:spPr>
          <a:xfrm>
            <a:off x="4819650" y="3783062"/>
            <a:ext cx="390563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SRGAN, ESRGAN: Upscale low-res images with realistic detail</a:t>
            </a:r>
            <a:endParaRPr lang="en-US" sz="750" dirty="0"/>
          </a:p>
        </p:txBody>
      </p:sp>
      <p:sp>
        <p:nvSpPr>
          <p:cNvPr id="44" name="Text 41"/>
          <p:cNvSpPr/>
          <p:nvPr/>
        </p:nvSpPr>
        <p:spPr>
          <a:xfrm>
            <a:off x="4667250" y="4145012"/>
            <a:ext cx="4095750" cy="546646"/>
          </a:xfrm>
          <a:prstGeom prst="roundRect">
            <a:avLst>
              <a:gd name="adj" fmla="val 1045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5" name="Shape 42"/>
          <p:cNvSpPr/>
          <p:nvPr/>
        </p:nvSpPr>
        <p:spPr>
          <a:xfrm>
            <a:off x="4686300" y="4145012"/>
            <a:ext cx="0" cy="546646"/>
          </a:xfrm>
          <a:prstGeom prst="line">
            <a:avLst/>
          </a:prstGeom>
          <a:noFill/>
          <a:ln w="38100">
            <a:solidFill>
              <a:srgbClr val="1A365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6" name="Text 43"/>
          <p:cNvSpPr/>
          <p:nvPr/>
        </p:nvSpPr>
        <p:spPr>
          <a:xfrm>
            <a:off x="4819650" y="4259312"/>
            <a:ext cx="390563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Semantic Synthesis (SPADE)</a:t>
            </a:r>
            <a:endParaRPr lang="en-US" sz="825" dirty="0"/>
          </a:p>
        </p:txBody>
      </p:sp>
      <p:sp>
        <p:nvSpPr>
          <p:cNvPr id="47" name="Text 44"/>
          <p:cNvSpPr/>
          <p:nvPr/>
        </p:nvSpPr>
        <p:spPr>
          <a:xfrm>
            <a:off x="4819650" y="4444008"/>
            <a:ext cx="390563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Segmentation map → Photorealistic scene</a:t>
            </a:r>
            <a:endParaRPr lang="en-US" sz="7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71500" y="1312664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spcBef>
                <a:spcPts val="300"/>
              </a:spcBef>
              <a:spcAft>
                <a:spcPts val="1200"/>
              </a:spcAft>
              <a:buNone/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 IV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571500" y="1804095"/>
            <a:ext cx="4090226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spcAft>
                <a:spcPts val="1500"/>
              </a:spcAft>
              <a:buNone/>
            </a:pPr>
            <a:r>
              <a:rPr lang="en-US" sz="33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Diffusion Models</a:t>
            </a:r>
            <a:endParaRPr lang="en-US" sz="3300" dirty="0"/>
          </a:p>
        </p:txBody>
      </p:sp>
      <p:sp>
        <p:nvSpPr>
          <p:cNvPr id="5" name="Text 3"/>
          <p:cNvSpPr/>
          <p:nvPr/>
        </p:nvSpPr>
        <p:spPr>
          <a:xfrm>
            <a:off x="571500" y="2794695"/>
            <a:ext cx="762000" cy="38100"/>
          </a:xfrm>
          <a:prstGeom prst="rect">
            <a:avLst/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71500" y="3213795"/>
            <a:ext cx="8161020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90"/>
              </a:lnSpc>
              <a:spcAft>
                <a:spcPts val="600"/>
              </a:spcAft>
              <a:buNone/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State-of-the-Art Generative Models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571500" y="3682305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DDPM • Stable Diffusion • DALL-E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571500" y="4042470"/>
            <a:ext cx="8001000" cy="720030"/>
          </a:xfrm>
          <a:prstGeom prst="roundRect">
            <a:avLst>
              <a:gd name="adj" fmla="val 10583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771525" y="4242495"/>
            <a:ext cx="775296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Core Idea:</a:t>
            </a: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Gradually add noise to data, then learn to reverse the process. Generate new samples by starting from pure noise and iteratively denoising.</a:t>
            </a:r>
            <a:endParaRPr lang="en-US" sz="900" dirty="0"/>
          </a:p>
        </p:txBody>
      </p:sp>
      <p:pic>
        <p:nvPicPr>
          <p:cNvPr id="10" name="Image 0" descr="/tmp/rasterized-gradient-c689e6da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05400"/>
            <a:ext cx="9144000" cy="381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3159359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Forward and Reverse Diffusion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1286321"/>
            <a:ext cx="8382000" cy="2445246"/>
          </a:xfrm>
          <a:prstGeom prst="roundRect">
            <a:avLst>
              <a:gd name="adj" fmla="val 3116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2609850" y="1438721"/>
            <a:ext cx="571500" cy="571500"/>
          </a:xfrm>
          <a:prstGeom prst="roundRect">
            <a:avLst>
              <a:gd name="adj" fmla="val 10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2791008" y="1604516"/>
            <a:ext cx="209035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x₀</a:t>
            </a:r>
            <a:endParaRPr lang="en-US" sz="675" dirty="0"/>
          </a:p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</a:t>
            </a:r>
            <a:endParaRPr lang="en-US" sz="675" dirty="0"/>
          </a:p>
        </p:txBody>
      </p:sp>
      <p:sp>
        <p:nvSpPr>
          <p:cNvPr id="8" name="Text 6"/>
          <p:cNvSpPr/>
          <p:nvPr/>
        </p:nvSpPr>
        <p:spPr>
          <a:xfrm>
            <a:off x="3257550" y="1644402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pic>
        <p:nvPicPr>
          <p:cNvPr id="9" name="Image 0" descr="/tmp/rasterized-gradient-83a9781c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8050" y="1438721"/>
            <a:ext cx="571500" cy="571500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3697784" y="1664494"/>
            <a:ext cx="7332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x₁</a:t>
            </a:r>
            <a:endParaRPr lang="en-US" sz="675" dirty="0"/>
          </a:p>
        </p:txBody>
      </p:sp>
      <p:sp>
        <p:nvSpPr>
          <p:cNvPr id="11" name="Text 8"/>
          <p:cNvSpPr/>
          <p:nvPr/>
        </p:nvSpPr>
        <p:spPr>
          <a:xfrm>
            <a:off x="4095750" y="1644402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pic>
        <p:nvPicPr>
          <p:cNvPr id="12" name="Image 1" descr="/tmp/rasterized-gradient-5f2f41fc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6250" y="1438721"/>
            <a:ext cx="571500" cy="57150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4536132" y="1664494"/>
            <a:ext cx="7301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...</a:t>
            </a:r>
            <a:endParaRPr lang="en-US" sz="675" dirty="0"/>
          </a:p>
        </p:txBody>
      </p:sp>
      <p:sp>
        <p:nvSpPr>
          <p:cNvPr id="14" name="Text 10"/>
          <p:cNvSpPr/>
          <p:nvPr/>
        </p:nvSpPr>
        <p:spPr>
          <a:xfrm>
            <a:off x="4933950" y="1644402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sp>
        <p:nvSpPr>
          <p:cNvPr id="15" name="Text 11"/>
          <p:cNvSpPr/>
          <p:nvPr/>
        </p:nvSpPr>
        <p:spPr>
          <a:xfrm>
            <a:off x="5124450" y="1438721"/>
            <a:ext cx="571500" cy="571500"/>
          </a:xfrm>
          <a:prstGeom prst="roundRect">
            <a:avLst>
              <a:gd name="adj" fmla="val 10000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2"/>
          <p:cNvSpPr/>
          <p:nvPr/>
        </p:nvSpPr>
        <p:spPr>
          <a:xfrm>
            <a:off x="5308037" y="1604516"/>
            <a:ext cx="204177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xₜ</a:t>
            </a:r>
            <a:endParaRPr lang="en-US" sz="675" dirty="0"/>
          </a:p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noisy</a:t>
            </a:r>
            <a:endParaRPr lang="en-US" sz="675" dirty="0"/>
          </a:p>
        </p:txBody>
      </p:sp>
      <p:sp>
        <p:nvSpPr>
          <p:cNvPr id="17" name="Text 13"/>
          <p:cNvSpPr/>
          <p:nvPr/>
        </p:nvSpPr>
        <p:spPr>
          <a:xfrm>
            <a:off x="5772150" y="1644402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sp>
        <p:nvSpPr>
          <p:cNvPr id="18" name="Text 14"/>
          <p:cNvSpPr/>
          <p:nvPr/>
        </p:nvSpPr>
        <p:spPr>
          <a:xfrm>
            <a:off x="5962650" y="1438721"/>
            <a:ext cx="571500" cy="571500"/>
          </a:xfrm>
          <a:prstGeom prst="roundRect">
            <a:avLst>
              <a:gd name="adj" fmla="val 10000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5"/>
          <p:cNvSpPr/>
          <p:nvPr/>
        </p:nvSpPr>
        <p:spPr>
          <a:xfrm>
            <a:off x="6143808" y="1604516"/>
            <a:ext cx="209035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x_T</a:t>
            </a:r>
            <a:endParaRPr lang="en-US" sz="675" dirty="0"/>
          </a:p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noise</a:t>
            </a:r>
            <a:endParaRPr lang="en-US" sz="675" dirty="0"/>
          </a:p>
        </p:txBody>
      </p:sp>
      <p:sp>
        <p:nvSpPr>
          <p:cNvPr id="20" name="Text 16"/>
          <p:cNvSpPr/>
          <p:nvPr/>
        </p:nvSpPr>
        <p:spPr>
          <a:xfrm>
            <a:off x="3215283" y="2276921"/>
            <a:ext cx="2767551" cy="1367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Forward:  — Add noise gradually</a:t>
            </a:r>
            <a:endParaRPr lang="en-US" sz="750" dirty="0"/>
          </a:p>
        </p:txBody>
      </p:sp>
      <p:pic>
        <p:nvPicPr>
          <p:cNvPr id="21" name="Image 2" descr="/home/claude/workspace/mckinsey_pres/equations/diffusion_forwar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2564" y="2221482"/>
            <a:ext cx="2273617" cy="247649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2609850" y="2642295"/>
            <a:ext cx="571500" cy="571500"/>
          </a:xfrm>
          <a:prstGeom prst="roundRect">
            <a:avLst>
              <a:gd name="adj" fmla="val 10000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18"/>
          <p:cNvSpPr/>
          <p:nvPr/>
        </p:nvSpPr>
        <p:spPr>
          <a:xfrm>
            <a:off x="2791008" y="2808089"/>
            <a:ext cx="209035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x_T</a:t>
            </a:r>
            <a:endParaRPr lang="en-US" sz="675" dirty="0"/>
          </a:p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noise</a:t>
            </a:r>
            <a:endParaRPr lang="en-US" sz="675" dirty="0"/>
          </a:p>
        </p:txBody>
      </p:sp>
      <p:sp>
        <p:nvSpPr>
          <p:cNvPr id="24" name="Text 19"/>
          <p:cNvSpPr/>
          <p:nvPr/>
        </p:nvSpPr>
        <p:spPr>
          <a:xfrm>
            <a:off x="3257550" y="2847975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sp>
        <p:nvSpPr>
          <p:cNvPr id="25" name="Text 20"/>
          <p:cNvSpPr/>
          <p:nvPr/>
        </p:nvSpPr>
        <p:spPr>
          <a:xfrm>
            <a:off x="3448050" y="2642295"/>
            <a:ext cx="571500" cy="571500"/>
          </a:xfrm>
          <a:prstGeom prst="roundRect">
            <a:avLst>
              <a:gd name="adj" fmla="val 10000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1"/>
          <p:cNvSpPr/>
          <p:nvPr/>
        </p:nvSpPr>
        <p:spPr>
          <a:xfrm>
            <a:off x="3699718" y="2868067"/>
            <a:ext cx="6952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xₜ</a:t>
            </a:r>
            <a:endParaRPr lang="en-US" sz="675" dirty="0"/>
          </a:p>
        </p:txBody>
      </p:sp>
      <p:sp>
        <p:nvSpPr>
          <p:cNvPr id="27" name="Text 22"/>
          <p:cNvSpPr/>
          <p:nvPr/>
        </p:nvSpPr>
        <p:spPr>
          <a:xfrm>
            <a:off x="4095750" y="2847975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pic>
        <p:nvPicPr>
          <p:cNvPr id="28" name="Image 3" descr="/tmp/rasterized-gradient-358e6d8f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6250" y="2642295"/>
            <a:ext cx="571500" cy="571500"/>
          </a:xfrm>
          <a:prstGeom prst="rect">
            <a:avLst/>
          </a:prstGeom>
        </p:spPr>
      </p:pic>
      <p:sp>
        <p:nvSpPr>
          <p:cNvPr id="29" name="Text 23"/>
          <p:cNvSpPr/>
          <p:nvPr/>
        </p:nvSpPr>
        <p:spPr>
          <a:xfrm>
            <a:off x="4536132" y="2868067"/>
            <a:ext cx="7301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...</a:t>
            </a:r>
            <a:endParaRPr lang="en-US" sz="675" dirty="0"/>
          </a:p>
        </p:txBody>
      </p:sp>
      <p:sp>
        <p:nvSpPr>
          <p:cNvPr id="30" name="Text 24"/>
          <p:cNvSpPr/>
          <p:nvPr/>
        </p:nvSpPr>
        <p:spPr>
          <a:xfrm>
            <a:off x="4933950" y="2847975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pic>
        <p:nvPicPr>
          <p:cNvPr id="31" name="Image 4" descr="/tmp/rasterized-gradient-64ea6518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4450" y="2642295"/>
            <a:ext cx="571500" cy="571500"/>
          </a:xfrm>
          <a:prstGeom prst="rect">
            <a:avLst/>
          </a:prstGeom>
        </p:spPr>
      </p:pic>
      <p:sp>
        <p:nvSpPr>
          <p:cNvPr id="32" name="Text 25"/>
          <p:cNvSpPr/>
          <p:nvPr/>
        </p:nvSpPr>
        <p:spPr>
          <a:xfrm>
            <a:off x="5374184" y="2868067"/>
            <a:ext cx="7332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x₁</a:t>
            </a:r>
            <a:endParaRPr lang="en-US" sz="675" dirty="0"/>
          </a:p>
        </p:txBody>
      </p:sp>
      <p:sp>
        <p:nvSpPr>
          <p:cNvPr id="33" name="Text 26"/>
          <p:cNvSpPr/>
          <p:nvPr/>
        </p:nvSpPr>
        <p:spPr>
          <a:xfrm>
            <a:off x="5772150" y="2847975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sp>
        <p:nvSpPr>
          <p:cNvPr id="34" name="Text 27"/>
          <p:cNvSpPr/>
          <p:nvPr/>
        </p:nvSpPr>
        <p:spPr>
          <a:xfrm>
            <a:off x="5962650" y="2642295"/>
            <a:ext cx="571500" cy="571500"/>
          </a:xfrm>
          <a:prstGeom prst="roundRect">
            <a:avLst>
              <a:gd name="adj" fmla="val 10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5" name="Text 28"/>
          <p:cNvSpPr/>
          <p:nvPr/>
        </p:nvSpPr>
        <p:spPr>
          <a:xfrm>
            <a:off x="6051359" y="2808089"/>
            <a:ext cx="393933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x₀</a:t>
            </a:r>
            <a:endParaRPr lang="en-US" sz="675" dirty="0"/>
          </a:p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generated</a:t>
            </a:r>
            <a:endParaRPr lang="en-US" sz="675" dirty="0"/>
          </a:p>
        </p:txBody>
      </p:sp>
      <p:sp>
        <p:nvSpPr>
          <p:cNvPr id="36" name="Text 29"/>
          <p:cNvSpPr/>
          <p:nvPr/>
        </p:nvSpPr>
        <p:spPr>
          <a:xfrm>
            <a:off x="3269903" y="3442395"/>
            <a:ext cx="2656278" cy="1367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Bef>
                <a:spcPts val="600"/>
              </a:spcBef>
              <a:buNone/>
            </a:pPr>
            <a:r>
              <a:rPr lang="en-US" sz="75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Reverse:  — Learn to denoise</a:t>
            </a:r>
            <a:endParaRPr lang="en-US" sz="750" dirty="0"/>
          </a:p>
        </p:txBody>
      </p:sp>
      <p:pic>
        <p:nvPicPr>
          <p:cNvPr id="37" name="Image 5" descr="/home/claude/workspace/mckinsey_pres/equations/diffusion_revers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83214" y="3366196"/>
            <a:ext cx="2349072" cy="247649"/>
          </a:xfrm>
          <a:prstGeom prst="rect">
            <a:avLst/>
          </a:prstGeom>
        </p:spPr>
      </p:pic>
      <p:sp>
        <p:nvSpPr>
          <p:cNvPr id="38" name="Text 30"/>
          <p:cNvSpPr/>
          <p:nvPr/>
        </p:nvSpPr>
        <p:spPr>
          <a:xfrm>
            <a:off x="381000" y="3883968"/>
            <a:ext cx="2705100" cy="761851"/>
          </a:xfrm>
          <a:prstGeom prst="roundRect">
            <a:avLst>
              <a:gd name="adj" fmla="val 75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9" name="Shape 31"/>
          <p:cNvSpPr/>
          <p:nvPr/>
        </p:nvSpPr>
        <p:spPr>
          <a:xfrm>
            <a:off x="400050" y="3883968"/>
            <a:ext cx="0" cy="761851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2"/>
          <p:cNvSpPr/>
          <p:nvPr/>
        </p:nvSpPr>
        <p:spPr>
          <a:xfrm>
            <a:off x="533400" y="3998268"/>
            <a:ext cx="248716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Forward (Fixed)</a:t>
            </a:r>
            <a:endParaRPr lang="en-US" sz="825" dirty="0"/>
          </a:p>
        </p:txBody>
      </p:sp>
      <p:pic>
        <p:nvPicPr>
          <p:cNvPr id="41" name="Image 6" descr="/home/claude/workspace/mckinsey_pres/equations/diffusion_clos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3400" y="4202013"/>
            <a:ext cx="1241375" cy="133350"/>
          </a:xfrm>
          <a:prstGeom prst="rect">
            <a:avLst/>
          </a:prstGeom>
        </p:spPr>
      </p:pic>
      <p:sp>
        <p:nvSpPr>
          <p:cNvPr id="42" name="Text 33"/>
          <p:cNvSpPr/>
          <p:nvPr/>
        </p:nvSpPr>
        <p:spPr>
          <a:xfrm>
            <a:off x="533400" y="4411563"/>
            <a:ext cx="248716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Closed-form: sample any t directly</a:t>
            </a:r>
            <a:endParaRPr lang="en-US" sz="675" dirty="0"/>
          </a:p>
        </p:txBody>
      </p:sp>
      <p:sp>
        <p:nvSpPr>
          <p:cNvPr id="43" name="Text 34"/>
          <p:cNvSpPr/>
          <p:nvPr/>
        </p:nvSpPr>
        <p:spPr>
          <a:xfrm>
            <a:off x="3238500" y="3883968"/>
            <a:ext cx="2705100" cy="761851"/>
          </a:xfrm>
          <a:prstGeom prst="roundRect">
            <a:avLst>
              <a:gd name="adj" fmla="val 75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4" name="Shape 35"/>
          <p:cNvSpPr/>
          <p:nvPr/>
        </p:nvSpPr>
        <p:spPr>
          <a:xfrm>
            <a:off x="3257550" y="3883968"/>
            <a:ext cx="0" cy="761851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Text 36"/>
          <p:cNvSpPr/>
          <p:nvPr/>
        </p:nvSpPr>
        <p:spPr>
          <a:xfrm>
            <a:off x="3390900" y="3998268"/>
            <a:ext cx="248716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Reverse (Learned)</a:t>
            </a:r>
            <a:endParaRPr lang="en-US" sz="825" dirty="0"/>
          </a:p>
        </p:txBody>
      </p:sp>
      <p:pic>
        <p:nvPicPr>
          <p:cNvPr id="46" name="Image 7" descr="/home/claude/workspace/mckinsey_pres/equations/diffusion_revers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90900" y="4202013"/>
            <a:ext cx="1264890" cy="133350"/>
          </a:xfrm>
          <a:prstGeom prst="rect">
            <a:avLst/>
          </a:prstGeom>
        </p:spPr>
      </p:pic>
      <p:sp>
        <p:nvSpPr>
          <p:cNvPr id="47" name="Text 37"/>
          <p:cNvSpPr/>
          <p:nvPr/>
        </p:nvSpPr>
        <p:spPr>
          <a:xfrm>
            <a:off x="3390900" y="4411563"/>
            <a:ext cx="248716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Network predicts mean μ_θ</a:t>
            </a:r>
            <a:endParaRPr lang="en-US" sz="675" dirty="0"/>
          </a:p>
        </p:txBody>
      </p:sp>
      <p:sp>
        <p:nvSpPr>
          <p:cNvPr id="48" name="Text 38"/>
          <p:cNvSpPr/>
          <p:nvPr/>
        </p:nvSpPr>
        <p:spPr>
          <a:xfrm>
            <a:off x="6096000" y="3883968"/>
            <a:ext cx="2667000" cy="761851"/>
          </a:xfrm>
          <a:prstGeom prst="roundRect">
            <a:avLst>
              <a:gd name="adj" fmla="val 7501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9" name="Text 39"/>
          <p:cNvSpPr/>
          <p:nvPr/>
        </p:nvSpPr>
        <p:spPr>
          <a:xfrm>
            <a:off x="6210300" y="3998268"/>
            <a:ext cx="248716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Noise Schedule</a:t>
            </a:r>
            <a:endParaRPr lang="en-US" sz="825" dirty="0"/>
          </a:p>
        </p:txBody>
      </p:sp>
      <p:pic>
        <p:nvPicPr>
          <p:cNvPr id="50" name="Image 8" descr="/home/claude/workspace/mckinsey_pres/equations/noise_schedule_whit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10300" y="4221063"/>
            <a:ext cx="689372" cy="114300"/>
          </a:xfrm>
          <a:prstGeom prst="rect">
            <a:avLst/>
          </a:prstGeom>
        </p:spPr>
      </p:pic>
      <p:sp>
        <p:nvSpPr>
          <p:cNvPr id="51" name="Text 40"/>
          <p:cNvSpPr/>
          <p:nvPr/>
        </p:nvSpPr>
        <p:spPr>
          <a:xfrm>
            <a:off x="6210300" y="4411563"/>
            <a:ext cx="248716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Linear or cosine schedule</a:t>
            </a:r>
            <a:endParaRPr lang="en-US" sz="675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2541666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DDPM Training Objective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979140"/>
            <a:ext cx="8382000" cy="979140"/>
          </a:xfrm>
          <a:prstGeom prst="roundRect">
            <a:avLst>
              <a:gd name="adj" fmla="val 7782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452628" y="1131540"/>
            <a:ext cx="8238744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Insight: Predict the Noise</a:t>
            </a:r>
            <a:endParaRPr lang="en-US" sz="900" dirty="0"/>
          </a:p>
        </p:txBody>
      </p:sp>
      <p:pic>
        <p:nvPicPr>
          <p:cNvPr id="7" name="Image 0" descr="/home/claude/workspace/mckinsey_pres/equations/ddpm_loss_wh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971" y="1367730"/>
            <a:ext cx="1325910" cy="19050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452628" y="1672530"/>
            <a:ext cx="823874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spcBef>
                <a:spcPts val="600"/>
              </a:spcBef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Instead of predicting x₀ or μ, predict the noise ε that was added</a:t>
            </a:r>
            <a:endParaRPr lang="en-US" sz="750" dirty="0"/>
          </a:p>
        </p:txBody>
      </p:sp>
      <p:sp>
        <p:nvSpPr>
          <p:cNvPr id="9" name="Text 6"/>
          <p:cNvSpPr/>
          <p:nvPr/>
        </p:nvSpPr>
        <p:spPr>
          <a:xfrm>
            <a:off x="381000" y="2168872"/>
            <a:ext cx="4114800" cy="2198340"/>
          </a:xfrm>
          <a:prstGeom prst="roundRect">
            <a:avLst>
              <a:gd name="adj" fmla="val 3466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7"/>
          <p:cNvSpPr/>
          <p:nvPr/>
        </p:nvSpPr>
        <p:spPr>
          <a:xfrm>
            <a:off x="514350" y="2302222"/>
            <a:ext cx="392506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7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Training Algorithm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514350" y="2709863"/>
            <a:ext cx="209550" cy="209550"/>
          </a:xfrm>
          <a:prstGeom prst="roundRect">
            <a:avLst>
              <a:gd name="adj" fmla="val 436364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9"/>
          <p:cNvSpPr/>
          <p:nvPr/>
        </p:nvSpPr>
        <p:spPr>
          <a:xfrm>
            <a:off x="592634" y="2747963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750" dirty="0"/>
          </a:p>
        </p:txBody>
      </p:sp>
      <p:sp>
        <p:nvSpPr>
          <p:cNvPr id="13" name="Text 10"/>
          <p:cNvSpPr/>
          <p:nvPr/>
        </p:nvSpPr>
        <p:spPr>
          <a:xfrm>
            <a:off x="800100" y="2747963"/>
            <a:ext cx="161960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Sample x₀ from data, t ~ Uniform(1,T)</a:t>
            </a:r>
            <a:endParaRPr lang="en-US" sz="750" dirty="0"/>
          </a:p>
        </p:txBody>
      </p:sp>
      <p:sp>
        <p:nvSpPr>
          <p:cNvPr id="14" name="Text 11"/>
          <p:cNvSpPr/>
          <p:nvPr/>
        </p:nvSpPr>
        <p:spPr>
          <a:xfrm>
            <a:off x="514350" y="3148013"/>
            <a:ext cx="209550" cy="209550"/>
          </a:xfrm>
          <a:prstGeom prst="roundRect">
            <a:avLst>
              <a:gd name="adj" fmla="val 436364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2"/>
          <p:cNvSpPr/>
          <p:nvPr/>
        </p:nvSpPr>
        <p:spPr>
          <a:xfrm>
            <a:off x="592634" y="3186113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750" dirty="0"/>
          </a:p>
        </p:txBody>
      </p:sp>
      <p:sp>
        <p:nvSpPr>
          <p:cNvPr id="16" name="Text 13"/>
          <p:cNvSpPr/>
          <p:nvPr/>
        </p:nvSpPr>
        <p:spPr>
          <a:xfrm>
            <a:off x="800100" y="3186113"/>
            <a:ext cx="103971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Sample noise ε ~ N(0, I)</a:t>
            </a:r>
            <a:endParaRPr lang="en-US" sz="750" dirty="0"/>
          </a:p>
        </p:txBody>
      </p:sp>
      <p:sp>
        <p:nvSpPr>
          <p:cNvPr id="17" name="Text 14"/>
          <p:cNvSpPr/>
          <p:nvPr/>
        </p:nvSpPr>
        <p:spPr>
          <a:xfrm>
            <a:off x="514350" y="3586163"/>
            <a:ext cx="209550" cy="209550"/>
          </a:xfrm>
          <a:prstGeom prst="roundRect">
            <a:avLst>
              <a:gd name="adj" fmla="val 436364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5"/>
          <p:cNvSpPr/>
          <p:nvPr/>
        </p:nvSpPr>
        <p:spPr>
          <a:xfrm>
            <a:off x="592634" y="3624263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750" dirty="0"/>
          </a:p>
        </p:txBody>
      </p:sp>
      <p:sp>
        <p:nvSpPr>
          <p:cNvPr id="19" name="Text 16"/>
          <p:cNvSpPr/>
          <p:nvPr/>
        </p:nvSpPr>
        <p:spPr>
          <a:xfrm>
            <a:off x="800100" y="3624263"/>
            <a:ext cx="5724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Create noisy:</a:t>
            </a:r>
            <a:endParaRPr lang="en-US" sz="750" dirty="0"/>
          </a:p>
        </p:txBody>
      </p:sp>
      <p:pic>
        <p:nvPicPr>
          <p:cNvPr id="20" name="Image 1" descr="/home/claude/workspace/mckinsey_pres/equations/diffusion_noisy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531" y="3624263"/>
            <a:ext cx="887611" cy="133350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514350" y="4024313"/>
            <a:ext cx="209550" cy="209550"/>
          </a:xfrm>
          <a:prstGeom prst="roundRect">
            <a:avLst>
              <a:gd name="adj" fmla="val 436364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18"/>
          <p:cNvSpPr/>
          <p:nvPr/>
        </p:nvSpPr>
        <p:spPr>
          <a:xfrm>
            <a:off x="592634" y="4062412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</a:t>
            </a:r>
            <a:endParaRPr lang="en-US" sz="750" dirty="0"/>
          </a:p>
        </p:txBody>
      </p:sp>
      <p:sp>
        <p:nvSpPr>
          <p:cNvPr id="23" name="Text 19"/>
          <p:cNvSpPr/>
          <p:nvPr/>
        </p:nvSpPr>
        <p:spPr>
          <a:xfrm>
            <a:off x="800100" y="4062412"/>
            <a:ext cx="138263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Gradient step on ||ε - ε_θ(xₜ, t)||²</a:t>
            </a:r>
            <a:endParaRPr lang="en-US" sz="750" dirty="0"/>
          </a:p>
        </p:txBody>
      </p:sp>
      <p:sp>
        <p:nvSpPr>
          <p:cNvPr id="24" name="Text 20"/>
          <p:cNvSpPr/>
          <p:nvPr/>
        </p:nvSpPr>
        <p:spPr>
          <a:xfrm>
            <a:off x="4648200" y="2168872"/>
            <a:ext cx="4114800" cy="2198340"/>
          </a:xfrm>
          <a:prstGeom prst="roundRect">
            <a:avLst>
              <a:gd name="adj" fmla="val 3466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Text 21"/>
          <p:cNvSpPr/>
          <p:nvPr/>
        </p:nvSpPr>
        <p:spPr>
          <a:xfrm>
            <a:off x="4781550" y="2302222"/>
            <a:ext cx="392506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7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Sampling (Generation)</a:t>
            </a:r>
            <a:endParaRPr lang="en-US" sz="900" dirty="0"/>
          </a:p>
        </p:txBody>
      </p:sp>
      <p:sp>
        <p:nvSpPr>
          <p:cNvPr id="26" name="Text 22"/>
          <p:cNvSpPr/>
          <p:nvPr/>
        </p:nvSpPr>
        <p:spPr>
          <a:xfrm>
            <a:off x="4781550" y="2709863"/>
            <a:ext cx="209550" cy="209550"/>
          </a:xfrm>
          <a:prstGeom prst="roundRect">
            <a:avLst>
              <a:gd name="adj" fmla="val 436364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7" name="Text 23"/>
          <p:cNvSpPr/>
          <p:nvPr/>
        </p:nvSpPr>
        <p:spPr>
          <a:xfrm>
            <a:off x="4859834" y="2747963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750" dirty="0"/>
          </a:p>
        </p:txBody>
      </p:sp>
      <p:sp>
        <p:nvSpPr>
          <p:cNvPr id="28" name="Text 24"/>
          <p:cNvSpPr/>
          <p:nvPr/>
        </p:nvSpPr>
        <p:spPr>
          <a:xfrm>
            <a:off x="5067300" y="2747963"/>
            <a:ext cx="97276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Start with x_T ~ N(0, I)</a:t>
            </a:r>
            <a:endParaRPr lang="en-US" sz="750" dirty="0"/>
          </a:p>
        </p:txBody>
      </p:sp>
      <p:sp>
        <p:nvSpPr>
          <p:cNvPr id="29" name="Text 25"/>
          <p:cNvSpPr/>
          <p:nvPr/>
        </p:nvSpPr>
        <p:spPr>
          <a:xfrm>
            <a:off x="4781550" y="3148013"/>
            <a:ext cx="209550" cy="209550"/>
          </a:xfrm>
          <a:prstGeom prst="roundRect">
            <a:avLst>
              <a:gd name="adj" fmla="val 436364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Text 26"/>
          <p:cNvSpPr/>
          <p:nvPr/>
        </p:nvSpPr>
        <p:spPr>
          <a:xfrm>
            <a:off x="4859834" y="3186113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750" dirty="0"/>
          </a:p>
        </p:txBody>
      </p:sp>
      <p:sp>
        <p:nvSpPr>
          <p:cNvPr id="31" name="Text 27"/>
          <p:cNvSpPr/>
          <p:nvPr/>
        </p:nvSpPr>
        <p:spPr>
          <a:xfrm>
            <a:off x="5067300" y="3186113"/>
            <a:ext cx="8198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 t = T, T-1, ..., 1:</a:t>
            </a:r>
            <a:endParaRPr lang="en-US" sz="750" dirty="0"/>
          </a:p>
        </p:txBody>
      </p:sp>
      <p:sp>
        <p:nvSpPr>
          <p:cNvPr id="32" name="Text 28"/>
          <p:cNvSpPr/>
          <p:nvPr/>
        </p:nvSpPr>
        <p:spPr>
          <a:xfrm>
            <a:off x="4781550" y="3586163"/>
            <a:ext cx="209550" cy="209550"/>
          </a:xfrm>
          <a:prstGeom prst="roundRect">
            <a:avLst>
              <a:gd name="adj" fmla="val 436364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29"/>
          <p:cNvSpPr/>
          <p:nvPr/>
        </p:nvSpPr>
        <p:spPr>
          <a:xfrm>
            <a:off x="4859834" y="3624263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750" dirty="0"/>
          </a:p>
        </p:txBody>
      </p:sp>
      <p:sp>
        <p:nvSpPr>
          <p:cNvPr id="34" name="Text 30"/>
          <p:cNvSpPr/>
          <p:nvPr/>
        </p:nvSpPr>
        <p:spPr>
          <a:xfrm>
            <a:off x="5067300" y="3624263"/>
            <a:ext cx="114400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Predict noise: ε̂ = ε_θ(xₜ, t)</a:t>
            </a:r>
            <a:endParaRPr lang="en-US" sz="750" dirty="0"/>
          </a:p>
        </p:txBody>
      </p:sp>
      <p:sp>
        <p:nvSpPr>
          <p:cNvPr id="35" name="Text 31"/>
          <p:cNvSpPr/>
          <p:nvPr/>
        </p:nvSpPr>
        <p:spPr>
          <a:xfrm>
            <a:off x="4781550" y="4024313"/>
            <a:ext cx="209550" cy="209550"/>
          </a:xfrm>
          <a:prstGeom prst="roundRect">
            <a:avLst>
              <a:gd name="adj" fmla="val 436364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6" name="Text 32"/>
          <p:cNvSpPr/>
          <p:nvPr/>
        </p:nvSpPr>
        <p:spPr>
          <a:xfrm>
            <a:off x="4859834" y="4062412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</a:t>
            </a:r>
            <a:endParaRPr lang="en-US" sz="750" dirty="0"/>
          </a:p>
        </p:txBody>
      </p:sp>
      <p:sp>
        <p:nvSpPr>
          <p:cNvPr id="37" name="Text 33"/>
          <p:cNvSpPr/>
          <p:nvPr/>
        </p:nvSpPr>
        <p:spPr>
          <a:xfrm>
            <a:off x="5067300" y="4062412"/>
            <a:ext cx="127758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Denoise: xₜ₋₁ = f(xₜ, ε̂, t) + σₜz</a:t>
            </a:r>
            <a:endParaRPr lang="en-US" sz="750" dirty="0"/>
          </a:p>
        </p:txBody>
      </p:sp>
      <p:sp>
        <p:nvSpPr>
          <p:cNvPr id="38" name="Text 34"/>
          <p:cNvSpPr/>
          <p:nvPr/>
        </p:nvSpPr>
        <p:spPr>
          <a:xfrm>
            <a:off x="381000" y="4577804"/>
            <a:ext cx="8382000" cy="375196"/>
          </a:xfrm>
          <a:prstGeom prst="roundRect">
            <a:avLst>
              <a:gd name="adj" fmla="val 1523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9" name="Shape 35"/>
          <p:cNvSpPr/>
          <p:nvPr/>
        </p:nvSpPr>
        <p:spPr>
          <a:xfrm>
            <a:off x="400050" y="4577804"/>
            <a:ext cx="0" cy="375196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6"/>
          <p:cNvSpPr/>
          <p:nvPr/>
        </p:nvSpPr>
        <p:spPr>
          <a:xfrm>
            <a:off x="533400" y="4692104"/>
            <a:ext cx="827760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Architecture:</a:t>
            </a:r>
            <a:r>
              <a:rPr lang="en-US" sz="825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U-Net with time embedding. Timestep t is embedded via sinusoidal encoding and added/concatenated to feature maps. Attention layers at lower resolutions.</a:t>
            </a:r>
            <a:endParaRPr lang="en-US" sz="82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1BA056-160A-9539-F7B4-68F917270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D379BBA-59D6-A062-B9E2-994BD1445BC8}"/>
              </a:ext>
            </a:extLst>
          </p:cNvPr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19B367DF-837D-BBF5-6BF8-080B26463ACE}"/>
              </a:ext>
            </a:extLst>
          </p:cNvPr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CE60F0E2-117C-34AB-953B-D2B861F16BA1}"/>
              </a:ext>
            </a:extLst>
          </p:cNvPr>
          <p:cNvSpPr/>
          <p:nvPr/>
        </p:nvSpPr>
        <p:spPr>
          <a:xfrm>
            <a:off x="590550" y="228600"/>
            <a:ext cx="2359804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 We Have Learned</a:t>
            </a:r>
            <a:endParaRPr lang="en-US" sz="16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BAB71E5E-C84B-171B-8403-51BD4057CE50}"/>
              </a:ext>
            </a:extLst>
          </p:cNvPr>
          <p:cNvSpPr/>
          <p:nvPr/>
        </p:nvSpPr>
        <p:spPr>
          <a:xfrm>
            <a:off x="381000" y="1423243"/>
            <a:ext cx="2667000" cy="2405509"/>
          </a:xfrm>
          <a:prstGeom prst="roundRect">
            <a:avLst>
              <a:gd name="adj" fmla="val 3168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012A59D2-3E6E-BE80-408F-03D4431AFFAE}"/>
              </a:ext>
            </a:extLst>
          </p:cNvPr>
          <p:cNvSpPr/>
          <p:nvPr/>
        </p:nvSpPr>
        <p:spPr>
          <a:xfrm>
            <a:off x="400050" y="1423243"/>
            <a:ext cx="0" cy="2405509"/>
          </a:xfrm>
          <a:prstGeom prst="line">
            <a:avLst/>
          </a:prstGeom>
          <a:noFill/>
          <a:ln w="38100">
            <a:solidFill>
              <a:srgbClr val="1A365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283C1716-1AF7-21DC-890D-966C49C43394}"/>
              </a:ext>
            </a:extLst>
          </p:cNvPr>
          <p:cNvSpPr/>
          <p:nvPr/>
        </p:nvSpPr>
        <p:spPr>
          <a:xfrm>
            <a:off x="571500" y="1575643"/>
            <a:ext cx="2370582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750"/>
              </a:spcAft>
              <a:buNone/>
            </a:pPr>
            <a:r>
              <a:rPr lang="en-US" sz="90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NEURAL NETWORK FUNDAMENTALS</a:t>
            </a:r>
            <a:endParaRPr lang="en-US" sz="90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EEA8EB72-2507-FDF5-5B6E-5227ADE12702}"/>
              </a:ext>
            </a:extLst>
          </p:cNvPr>
          <p:cNvSpPr/>
          <p:nvPr/>
        </p:nvSpPr>
        <p:spPr>
          <a:xfrm>
            <a:off x="571500" y="2836515"/>
            <a:ext cx="23705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75"/>
              </a:spcAft>
              <a:buNone/>
            </a:pPr>
            <a:endParaRPr lang="en-US" sz="825" dirty="0"/>
          </a:p>
        </p:txBody>
      </p:sp>
      <p:sp>
        <p:nvSpPr>
          <p:cNvPr id="14" name="Shape 12">
            <a:extLst>
              <a:ext uri="{FF2B5EF4-FFF2-40B4-BE49-F238E27FC236}">
                <a16:creationId xmlns:a16="http://schemas.microsoft.com/office/drawing/2014/main" id="{AC79451E-0D80-D236-716D-43CE196598F7}"/>
              </a:ext>
            </a:extLst>
          </p:cNvPr>
          <p:cNvSpPr/>
          <p:nvPr/>
        </p:nvSpPr>
        <p:spPr>
          <a:xfrm>
            <a:off x="3257550" y="1503313"/>
            <a:ext cx="0" cy="2245519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29" name="Image 0" descr="/tmp/rasterized-gradient-93b33d19.png">
            <a:extLst>
              <a:ext uri="{FF2B5EF4-FFF2-40B4-BE49-F238E27FC236}">
                <a16:creationId xmlns:a16="http://schemas.microsoft.com/office/drawing/2014/main" id="{E86AD9DE-04B3-0FBC-5C27-A30873A5F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4615904"/>
            <a:ext cx="8382000" cy="375196"/>
          </a:xfrm>
          <a:prstGeom prst="rect">
            <a:avLst/>
          </a:prstGeom>
        </p:spPr>
      </p:pic>
      <p:sp>
        <p:nvSpPr>
          <p:cNvPr id="30" name="Text 27">
            <a:extLst>
              <a:ext uri="{FF2B5EF4-FFF2-40B4-BE49-F238E27FC236}">
                <a16:creationId xmlns:a16="http://schemas.microsoft.com/office/drawing/2014/main" id="{0D5B3BEB-5CA0-A956-0534-79273741B08B}"/>
              </a:ext>
            </a:extLst>
          </p:cNvPr>
          <p:cNvSpPr/>
          <p:nvPr/>
        </p:nvSpPr>
        <p:spPr>
          <a:xfrm>
            <a:off x="571500" y="4730204"/>
            <a:ext cx="816102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Insight:</a:t>
            </a:r>
            <a:r>
              <a:rPr lang="en-US" sz="8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Deep Learning differs from traditional ML through automatic feature learning via hierarchical representations</a:t>
            </a:r>
            <a:endParaRPr lang="en-US" sz="825" dirty="0"/>
          </a:p>
        </p:txBody>
      </p:sp>
      <p:pic>
        <p:nvPicPr>
          <p:cNvPr id="31" name="Content Placeholder 4" descr="A graph of a graph&#10;&#10;AI-generated content may be incorrect.">
            <a:extLst>
              <a:ext uri="{FF2B5EF4-FFF2-40B4-BE49-F238E27FC236}">
                <a16:creationId xmlns:a16="http://schemas.microsoft.com/office/drawing/2014/main" id="{CDF70BF6-E3AE-C00F-0706-7729F1E18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295" y="1840431"/>
            <a:ext cx="2290409" cy="1832327"/>
          </a:xfrm>
          <a:prstGeom prst="rect">
            <a:avLst/>
          </a:prstGeom>
        </p:spPr>
      </p:pic>
      <p:pic>
        <p:nvPicPr>
          <p:cNvPr id="32" name="Picture 31" descr="A graph with red squares&#10;&#10;AI-generated content may be incorrect.">
            <a:extLst>
              <a:ext uri="{FF2B5EF4-FFF2-40B4-BE49-F238E27FC236}">
                <a16:creationId xmlns:a16="http://schemas.microsoft.com/office/drawing/2014/main" id="{84C51C52-EDA8-ED54-B132-6A94885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1147" y="664295"/>
            <a:ext cx="2827533" cy="1696520"/>
          </a:xfrm>
          <a:prstGeom prst="rect">
            <a:avLst/>
          </a:prstGeom>
        </p:spPr>
      </p:pic>
      <p:pic>
        <p:nvPicPr>
          <p:cNvPr id="33" name="Picture 32" descr="A graph of a graph&#10;&#10;AI-generated content may be incorrect.">
            <a:extLst>
              <a:ext uri="{FF2B5EF4-FFF2-40B4-BE49-F238E27FC236}">
                <a16:creationId xmlns:a16="http://schemas.microsoft.com/office/drawing/2014/main" id="{5A5A9DAC-C93D-DF10-81DF-7993C036AD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01908" y="2475115"/>
            <a:ext cx="2926771" cy="1756063"/>
          </a:xfrm>
          <a:prstGeom prst="rect">
            <a:avLst/>
          </a:prstGeom>
        </p:spPr>
      </p:pic>
      <p:pic>
        <p:nvPicPr>
          <p:cNvPr id="34" name="Picture 33" descr="A graph of a graph&#10;&#10;AI-generated content may be incorrect.">
            <a:extLst>
              <a:ext uri="{FF2B5EF4-FFF2-40B4-BE49-F238E27FC236}">
                <a16:creationId xmlns:a16="http://schemas.microsoft.com/office/drawing/2014/main" id="{C1A057DD-4AD3-8F14-0D8D-AB06CFE95A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3178" y="690997"/>
            <a:ext cx="2827534" cy="169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189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4694712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Latent Diffusion: Stable Diffusion Architecture</a:t>
            </a:r>
            <a:endParaRPr lang="en-US" sz="1650" dirty="0"/>
          </a:p>
        </p:txBody>
      </p:sp>
      <p:pic>
        <p:nvPicPr>
          <p:cNvPr id="5" name="Image 0" descr="/tmp/rasterized-gradient-4393e26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482179"/>
            <a:ext cx="8382000" cy="1074390"/>
          </a:xfrm>
          <a:prstGeom prst="rect">
            <a:avLst/>
          </a:prstGeom>
        </p:spPr>
      </p:pic>
      <p:pic>
        <p:nvPicPr>
          <p:cNvPr id="6" name="Image 1" descr="/tmp/rasterized-gradient-61f0db97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9340" y="1634579"/>
            <a:ext cx="619125" cy="266700"/>
          </a:xfrm>
          <a:prstGeom prst="rect">
            <a:avLst/>
          </a:prstGeom>
          <a:effectLst>
            <a:outerShdw blurRad="38100" dist="19050" dir="5400000" algn="bl" rotWithShape="0">
              <a:srgbClr val="ED8936">
                <a:alpha val="30000"/>
              </a:srgbClr>
            </a:outerShdw>
          </a:effectLst>
        </p:spPr>
      </p:pic>
      <p:sp>
        <p:nvSpPr>
          <p:cNvPr id="7" name="Text 3"/>
          <p:cNvSpPr/>
          <p:nvPr/>
        </p:nvSpPr>
        <p:spPr>
          <a:xfrm>
            <a:off x="2663130" y="1721197"/>
            <a:ext cx="460424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"a cat on Mars"</a:t>
            </a:r>
            <a:endParaRPr lang="en-US" sz="525" dirty="0"/>
          </a:p>
        </p:txBody>
      </p:sp>
      <p:pic>
        <p:nvPicPr>
          <p:cNvPr id="8" name="Image 2" descr="/tmp/rasterized-gradient-3e34b968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0778" y="1939379"/>
            <a:ext cx="476250" cy="333375"/>
          </a:xfrm>
          <a:prstGeom prst="rect">
            <a:avLst/>
          </a:prstGeom>
          <a:effectLst>
            <a:outerShdw blurRad="38100" dist="19050" dir="5400000" algn="bl" rotWithShape="0">
              <a:srgbClr val="ED8936">
                <a:alpha val="30000"/>
              </a:srgbClr>
            </a:outerShdw>
          </a:effectLst>
        </p:spPr>
      </p:pic>
      <p:sp>
        <p:nvSpPr>
          <p:cNvPr id="9" name="Text 4"/>
          <p:cNvSpPr/>
          <p:nvPr/>
        </p:nvSpPr>
        <p:spPr>
          <a:xfrm>
            <a:off x="2801987" y="2052786"/>
            <a:ext cx="177156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CLIP</a:t>
            </a:r>
            <a:endParaRPr lang="en-US" sz="600" dirty="0"/>
          </a:p>
        </p:txBody>
      </p:sp>
      <p:sp>
        <p:nvSpPr>
          <p:cNvPr id="10" name="Text 5"/>
          <p:cNvSpPr/>
          <p:nvPr/>
        </p:nvSpPr>
        <p:spPr>
          <a:xfrm>
            <a:off x="2694236" y="2310854"/>
            <a:ext cx="396969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ED893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Text Encoder</a:t>
            </a:r>
            <a:endParaRPr lang="en-US" sz="525" dirty="0"/>
          </a:p>
        </p:txBody>
      </p:sp>
      <p:sp>
        <p:nvSpPr>
          <p:cNvPr id="11" name="Text 6"/>
          <p:cNvSpPr/>
          <p:nvPr/>
        </p:nvSpPr>
        <p:spPr>
          <a:xfrm>
            <a:off x="3293715" y="1952625"/>
            <a:ext cx="8151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CBD5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↘</a:t>
            </a:r>
            <a:endParaRPr lang="en-US" sz="750" dirty="0"/>
          </a:p>
        </p:txBody>
      </p:sp>
      <p:pic>
        <p:nvPicPr>
          <p:cNvPr id="12" name="Image 3" descr="/tmp/rasterized-gradient-84e48cf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8886" y="1786979"/>
            <a:ext cx="381000" cy="333375"/>
          </a:xfrm>
          <a:prstGeom prst="rect">
            <a:avLst/>
          </a:prstGeom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</p:pic>
      <p:sp>
        <p:nvSpPr>
          <p:cNvPr id="13" name="Text 7"/>
          <p:cNvSpPr/>
          <p:nvPr/>
        </p:nvSpPr>
        <p:spPr>
          <a:xfrm>
            <a:off x="3595836" y="1900386"/>
            <a:ext cx="129641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z_T</a:t>
            </a:r>
            <a:endParaRPr lang="en-US" sz="600" dirty="0"/>
          </a:p>
        </p:txBody>
      </p:sp>
      <p:sp>
        <p:nvSpPr>
          <p:cNvPr id="14" name="Text 8"/>
          <p:cNvSpPr/>
          <p:nvPr/>
        </p:nvSpPr>
        <p:spPr>
          <a:xfrm>
            <a:off x="3579614" y="2158454"/>
            <a:ext cx="162583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noise</a:t>
            </a:r>
            <a:endParaRPr lang="en-US" sz="525" dirty="0"/>
          </a:p>
        </p:txBody>
      </p:sp>
      <p:sp>
        <p:nvSpPr>
          <p:cNvPr id="15" name="Text 9"/>
          <p:cNvSpPr/>
          <p:nvPr/>
        </p:nvSpPr>
        <p:spPr>
          <a:xfrm>
            <a:off x="3945136" y="1952625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CBD5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16" name="Image 4" descr="/tmp/rasterized-gradient-ba55cba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5636" y="1667917"/>
            <a:ext cx="952500" cy="571500"/>
          </a:xfrm>
          <a:prstGeom prst="rect">
            <a:avLst/>
          </a:prstGeom>
          <a:effectLst>
            <a:outerShdw blurRad="76200" dist="38100" dir="5400000" algn="bl" rotWithShape="0">
              <a:srgbClr val="9F7AEA">
                <a:alpha val="40000"/>
              </a:srgbClr>
            </a:outerShdw>
          </a:effectLst>
        </p:spPr>
      </p:pic>
      <p:sp>
        <p:nvSpPr>
          <p:cNvPr id="17" name="Text 10"/>
          <p:cNvSpPr/>
          <p:nvPr/>
        </p:nvSpPr>
        <p:spPr>
          <a:xfrm>
            <a:off x="4472136" y="1817489"/>
            <a:ext cx="28508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U-Net</a:t>
            </a:r>
            <a:endParaRPr lang="en-US" sz="825" dirty="0"/>
          </a:p>
        </p:txBody>
      </p:sp>
      <p:sp>
        <p:nvSpPr>
          <p:cNvPr id="18" name="Text 11"/>
          <p:cNvSpPr/>
          <p:nvPr/>
        </p:nvSpPr>
        <p:spPr>
          <a:xfrm>
            <a:off x="4305002" y="1983135"/>
            <a:ext cx="625891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150"/>
              </a:spcBef>
              <a:buNone/>
            </a:pPr>
            <a:r>
              <a:rPr lang="en-US" sz="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Denoise × T steps</a:t>
            </a:r>
            <a:endParaRPr lang="en-US" sz="600" dirty="0"/>
          </a:p>
        </p:txBody>
      </p:sp>
      <p:sp>
        <p:nvSpPr>
          <p:cNvPr id="19" name="Text 12"/>
          <p:cNvSpPr/>
          <p:nvPr/>
        </p:nvSpPr>
        <p:spPr>
          <a:xfrm>
            <a:off x="4381946" y="2277517"/>
            <a:ext cx="468925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64×64×4 latent</a:t>
            </a:r>
            <a:endParaRPr lang="en-US" sz="525" dirty="0"/>
          </a:p>
        </p:txBody>
      </p:sp>
      <p:sp>
        <p:nvSpPr>
          <p:cNvPr id="20" name="Text 13"/>
          <p:cNvSpPr/>
          <p:nvPr/>
        </p:nvSpPr>
        <p:spPr>
          <a:xfrm>
            <a:off x="5183386" y="1952625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CBD5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21" name="Image 5" descr="/tmp/rasterized-gradient-efb5f96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73886" y="1763167"/>
            <a:ext cx="428625" cy="381000"/>
          </a:xfrm>
          <a:prstGeom prst="rect">
            <a:avLst/>
          </a:prstGeom>
          <a:effectLst>
            <a:outerShdw blurRad="38100" dist="19050" dir="5400000" algn="bl" rotWithShape="0">
              <a:srgbClr val="48BB78">
                <a:alpha val="30000"/>
              </a:srgbClr>
            </a:outerShdw>
          </a:effectLst>
        </p:spPr>
      </p:pic>
      <p:sp>
        <p:nvSpPr>
          <p:cNvPr id="22" name="Text 14"/>
          <p:cNvSpPr/>
          <p:nvPr/>
        </p:nvSpPr>
        <p:spPr>
          <a:xfrm>
            <a:off x="5512594" y="1853654"/>
            <a:ext cx="15408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VAE</a:t>
            </a:r>
            <a:endParaRPr lang="en-US" sz="600" dirty="0"/>
          </a:p>
        </p:txBody>
      </p:sp>
      <p:sp>
        <p:nvSpPr>
          <p:cNvPr id="23" name="Text 15"/>
          <p:cNvSpPr/>
          <p:nvPr/>
        </p:nvSpPr>
        <p:spPr>
          <a:xfrm>
            <a:off x="5528816" y="1960215"/>
            <a:ext cx="120988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Dec</a:t>
            </a:r>
            <a:endParaRPr lang="en-US" sz="525" dirty="0"/>
          </a:p>
        </p:txBody>
      </p:sp>
      <p:sp>
        <p:nvSpPr>
          <p:cNvPr id="24" name="Text 16"/>
          <p:cNvSpPr/>
          <p:nvPr/>
        </p:nvSpPr>
        <p:spPr>
          <a:xfrm>
            <a:off x="5462141" y="2182267"/>
            <a:ext cx="257157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64→512</a:t>
            </a:r>
            <a:endParaRPr lang="en-US" sz="525" dirty="0"/>
          </a:p>
        </p:txBody>
      </p:sp>
      <p:sp>
        <p:nvSpPr>
          <p:cNvPr id="25" name="Text 17"/>
          <p:cNvSpPr/>
          <p:nvPr/>
        </p:nvSpPr>
        <p:spPr>
          <a:xfrm>
            <a:off x="5897761" y="1952625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CBD5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26" name="Image 6" descr="/tmp/rasterized-gradient-b8f37f78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88261" y="1715542"/>
            <a:ext cx="476250" cy="476250"/>
          </a:xfrm>
          <a:prstGeom prst="rect">
            <a:avLst/>
          </a:prstGeom>
          <a:effectLst>
            <a:outerShdw blurRad="57150" dist="28575" dir="5400000" algn="bl" rotWithShape="0">
              <a:srgbClr val="000000">
                <a:alpha val="20000"/>
              </a:srgbClr>
            </a:outerShdw>
          </a:effectLst>
        </p:spPr>
      </p:pic>
      <p:sp>
        <p:nvSpPr>
          <p:cNvPr id="27" name="Text 18"/>
          <p:cNvSpPr/>
          <p:nvPr/>
        </p:nvSpPr>
        <p:spPr>
          <a:xfrm>
            <a:off x="6176963" y="1900386"/>
            <a:ext cx="304824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512×512</a:t>
            </a:r>
            <a:endParaRPr lang="en-US" sz="600" dirty="0"/>
          </a:p>
        </p:txBody>
      </p:sp>
      <p:sp>
        <p:nvSpPr>
          <p:cNvPr id="28" name="Text 19"/>
          <p:cNvSpPr/>
          <p:nvPr/>
        </p:nvSpPr>
        <p:spPr>
          <a:xfrm>
            <a:off x="6226225" y="2229892"/>
            <a:ext cx="204177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Output</a:t>
            </a:r>
            <a:endParaRPr lang="en-US" sz="525" dirty="0"/>
          </a:p>
        </p:txBody>
      </p:sp>
      <p:pic>
        <p:nvPicPr>
          <p:cNvPr id="29" name="Image 7" descr="/tmp/rasterized-gradient-2ff48fef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1000" y="2740372"/>
            <a:ext cx="2730550" cy="481905"/>
          </a:xfrm>
          <a:prstGeom prst="rect">
            <a:avLst/>
          </a:prstGeom>
        </p:spPr>
      </p:pic>
      <p:sp>
        <p:nvSpPr>
          <p:cNvPr id="30" name="Text 20"/>
          <p:cNvSpPr/>
          <p:nvPr/>
        </p:nvSpPr>
        <p:spPr>
          <a:xfrm>
            <a:off x="514350" y="2835622"/>
            <a:ext cx="255198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b="1" dirty="0">
                <a:solidFill>
                  <a:srgbClr val="2B6C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Latent Space Diffusion</a:t>
            </a:r>
            <a:endParaRPr lang="en-US" sz="750" dirty="0"/>
          </a:p>
        </p:txBody>
      </p:sp>
      <p:sp>
        <p:nvSpPr>
          <p:cNvPr id="31" name="Text 21"/>
          <p:cNvSpPr/>
          <p:nvPr/>
        </p:nvSpPr>
        <p:spPr>
          <a:xfrm>
            <a:off x="514350" y="3007072"/>
            <a:ext cx="255198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Denoise in 64×64×4 instead of 512×512×3. </a:t>
            </a:r>
            <a:r>
              <a:rPr lang="en-US" sz="675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64× less compute!</a:t>
            </a:r>
            <a:endParaRPr lang="en-US" sz="675" dirty="0"/>
          </a:p>
        </p:txBody>
      </p:sp>
      <p:pic>
        <p:nvPicPr>
          <p:cNvPr id="32" name="Image 8" descr="/tmp/rasterized-gradient-0f1ef94e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06800" y="2680395"/>
            <a:ext cx="2730550" cy="601861"/>
          </a:xfrm>
          <a:prstGeom prst="rect">
            <a:avLst/>
          </a:prstGeom>
        </p:spPr>
      </p:pic>
      <p:sp>
        <p:nvSpPr>
          <p:cNvPr id="33" name="Text 22"/>
          <p:cNvSpPr/>
          <p:nvPr/>
        </p:nvSpPr>
        <p:spPr>
          <a:xfrm>
            <a:off x="3340150" y="2775645"/>
            <a:ext cx="255198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b="1" dirty="0">
                <a:solidFill>
                  <a:srgbClr val="C056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Cross-Attention Conditioning</a:t>
            </a:r>
            <a:endParaRPr lang="en-US" sz="750" dirty="0"/>
          </a:p>
        </p:txBody>
      </p:sp>
      <p:sp>
        <p:nvSpPr>
          <p:cNvPr id="34" name="Text 23"/>
          <p:cNvSpPr/>
          <p:nvPr/>
        </p:nvSpPr>
        <p:spPr>
          <a:xfrm>
            <a:off x="3340150" y="2947095"/>
            <a:ext cx="2551989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CLIP embeddings attend to U-Net features. Text guides generation.</a:t>
            </a:r>
            <a:endParaRPr lang="en-US" sz="675" dirty="0"/>
          </a:p>
        </p:txBody>
      </p:sp>
      <p:pic>
        <p:nvPicPr>
          <p:cNvPr id="35" name="Image 9" descr="/tmp/rasterized-gradient-9f34c0fe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032599" y="2651820"/>
            <a:ext cx="2730550" cy="659011"/>
          </a:xfrm>
          <a:prstGeom prst="rect">
            <a:avLst/>
          </a:prstGeom>
        </p:spPr>
      </p:pic>
      <p:sp>
        <p:nvSpPr>
          <p:cNvPr id="36" name="Text 24"/>
          <p:cNvSpPr/>
          <p:nvPr/>
        </p:nvSpPr>
        <p:spPr>
          <a:xfrm>
            <a:off x="6165949" y="2747070"/>
            <a:ext cx="255198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b="1" dirty="0">
                <a:solidFill>
                  <a:srgbClr val="27674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Classifier-Free Guidance</a:t>
            </a:r>
            <a:endParaRPr lang="en-US" sz="750" dirty="0"/>
          </a:p>
        </p:txBody>
      </p:sp>
      <p:pic>
        <p:nvPicPr>
          <p:cNvPr id="37" name="Image 10" descr="/home/claude/workspace/mckinsey_pres/equations/cfg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165949" y="2918520"/>
            <a:ext cx="1245840" cy="133350"/>
          </a:xfrm>
          <a:prstGeom prst="rect">
            <a:avLst/>
          </a:prstGeom>
        </p:spPr>
      </p:pic>
      <p:sp>
        <p:nvSpPr>
          <p:cNvPr id="38" name="Text 25"/>
          <p:cNvSpPr/>
          <p:nvPr/>
        </p:nvSpPr>
        <p:spPr>
          <a:xfrm>
            <a:off x="6165949" y="3109020"/>
            <a:ext cx="2551989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Typical w = 7.5</a:t>
            </a:r>
            <a:endParaRPr lang="en-US" sz="600" dirty="0"/>
          </a:p>
        </p:txBody>
      </p:sp>
      <p:sp>
        <p:nvSpPr>
          <p:cNvPr id="39" name="Text 26"/>
          <p:cNvSpPr/>
          <p:nvPr/>
        </p:nvSpPr>
        <p:spPr>
          <a:xfrm>
            <a:off x="381000" y="3406080"/>
            <a:ext cx="8382000" cy="1043732"/>
          </a:xfrm>
          <a:prstGeom prst="roundRect">
            <a:avLst>
              <a:gd name="adj" fmla="val 7301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0" name="Text 27"/>
          <p:cNvSpPr/>
          <p:nvPr/>
        </p:nvSpPr>
        <p:spPr>
          <a:xfrm>
            <a:off x="495300" y="3520380"/>
            <a:ext cx="831646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600"/>
              </a:spcAft>
              <a:buNone/>
            </a:pPr>
            <a:r>
              <a:rPr lang="en-US" sz="825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Generative Models Comparison</a:t>
            </a:r>
            <a:endParaRPr lang="en-US" sz="825" dirty="0"/>
          </a:p>
        </p:txBody>
      </p:sp>
      <p:sp>
        <p:nvSpPr>
          <p:cNvPr id="41" name="Text 28"/>
          <p:cNvSpPr/>
          <p:nvPr/>
        </p:nvSpPr>
        <p:spPr>
          <a:xfrm>
            <a:off x="495300" y="3752701"/>
            <a:ext cx="1947863" cy="573286"/>
          </a:xfrm>
          <a:prstGeom prst="roundRect">
            <a:avLst>
              <a:gd name="adj" fmla="val 6646"/>
            </a:avLst>
          </a:prstGeom>
          <a:solidFill>
            <a:srgbClr val="FFFFFF">
              <a:alpha val="8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2" name="Text 29"/>
          <p:cNvSpPr/>
          <p:nvPr/>
        </p:nvSpPr>
        <p:spPr>
          <a:xfrm>
            <a:off x="553545" y="3828901"/>
            <a:ext cx="183137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VAE</a:t>
            </a:r>
            <a:endParaRPr lang="en-US" sz="750" dirty="0"/>
          </a:p>
        </p:txBody>
      </p:sp>
      <p:sp>
        <p:nvSpPr>
          <p:cNvPr id="43" name="Text 30"/>
          <p:cNvSpPr/>
          <p:nvPr/>
        </p:nvSpPr>
        <p:spPr>
          <a:xfrm>
            <a:off x="553545" y="3990826"/>
            <a:ext cx="183137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225"/>
              </a:spcBef>
              <a:buNone/>
            </a:pPr>
            <a:r>
              <a:rPr lang="en-US" sz="67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Fast training</a:t>
            </a:r>
            <a:endParaRPr lang="en-US" sz="675" dirty="0"/>
          </a:p>
        </p:txBody>
      </p:sp>
      <p:sp>
        <p:nvSpPr>
          <p:cNvPr id="44" name="Text 31"/>
          <p:cNvSpPr/>
          <p:nvPr/>
        </p:nvSpPr>
        <p:spPr>
          <a:xfrm>
            <a:off x="553545" y="4129832"/>
            <a:ext cx="183137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Blurry outputs</a:t>
            </a:r>
            <a:endParaRPr lang="en-US" sz="675" dirty="0"/>
          </a:p>
        </p:txBody>
      </p:sp>
      <p:sp>
        <p:nvSpPr>
          <p:cNvPr id="45" name="Text 32"/>
          <p:cNvSpPr/>
          <p:nvPr/>
        </p:nvSpPr>
        <p:spPr>
          <a:xfrm>
            <a:off x="2557463" y="3752701"/>
            <a:ext cx="1947863" cy="573286"/>
          </a:xfrm>
          <a:prstGeom prst="roundRect">
            <a:avLst>
              <a:gd name="adj" fmla="val 6646"/>
            </a:avLst>
          </a:prstGeom>
          <a:solidFill>
            <a:srgbClr val="FFFFFF">
              <a:alpha val="8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6" name="Text 33"/>
          <p:cNvSpPr/>
          <p:nvPr/>
        </p:nvSpPr>
        <p:spPr>
          <a:xfrm>
            <a:off x="2615708" y="3828901"/>
            <a:ext cx="183137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GAN</a:t>
            </a:r>
            <a:endParaRPr lang="en-US" sz="750" dirty="0"/>
          </a:p>
        </p:txBody>
      </p:sp>
      <p:sp>
        <p:nvSpPr>
          <p:cNvPr id="47" name="Text 34"/>
          <p:cNvSpPr/>
          <p:nvPr/>
        </p:nvSpPr>
        <p:spPr>
          <a:xfrm>
            <a:off x="2615708" y="3990826"/>
            <a:ext cx="183137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225"/>
              </a:spcBef>
              <a:buNone/>
            </a:pPr>
            <a:r>
              <a:rPr lang="en-US" sz="67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Sharp images</a:t>
            </a:r>
            <a:endParaRPr lang="en-US" sz="675" dirty="0"/>
          </a:p>
        </p:txBody>
      </p:sp>
      <p:sp>
        <p:nvSpPr>
          <p:cNvPr id="48" name="Text 35"/>
          <p:cNvSpPr/>
          <p:nvPr/>
        </p:nvSpPr>
        <p:spPr>
          <a:xfrm>
            <a:off x="2615708" y="4129832"/>
            <a:ext cx="183137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Unstable training</a:t>
            </a:r>
            <a:endParaRPr lang="en-US" sz="675" dirty="0"/>
          </a:p>
        </p:txBody>
      </p:sp>
      <p:sp>
        <p:nvSpPr>
          <p:cNvPr id="49" name="Text 36"/>
          <p:cNvSpPr/>
          <p:nvPr/>
        </p:nvSpPr>
        <p:spPr>
          <a:xfrm>
            <a:off x="4619625" y="3752701"/>
            <a:ext cx="1947863" cy="573286"/>
          </a:xfrm>
          <a:prstGeom prst="roundRect">
            <a:avLst>
              <a:gd name="adj" fmla="val 6646"/>
            </a:avLst>
          </a:prstGeom>
          <a:solidFill>
            <a:srgbClr val="FFFFFF">
              <a:alpha val="8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0" name="Text 37"/>
          <p:cNvSpPr/>
          <p:nvPr/>
        </p:nvSpPr>
        <p:spPr>
          <a:xfrm>
            <a:off x="4677870" y="3828901"/>
            <a:ext cx="183137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Diffusion</a:t>
            </a:r>
            <a:endParaRPr lang="en-US" sz="750" dirty="0"/>
          </a:p>
        </p:txBody>
      </p:sp>
      <p:sp>
        <p:nvSpPr>
          <p:cNvPr id="51" name="Text 38"/>
          <p:cNvSpPr/>
          <p:nvPr/>
        </p:nvSpPr>
        <p:spPr>
          <a:xfrm>
            <a:off x="4677870" y="3990826"/>
            <a:ext cx="183137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225"/>
              </a:spcBef>
              <a:buNone/>
            </a:pPr>
            <a:r>
              <a:rPr lang="en-US" sz="67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Best quality</a:t>
            </a:r>
            <a:endParaRPr lang="en-US" sz="675" dirty="0"/>
          </a:p>
        </p:txBody>
      </p:sp>
      <p:sp>
        <p:nvSpPr>
          <p:cNvPr id="52" name="Text 39"/>
          <p:cNvSpPr/>
          <p:nvPr/>
        </p:nvSpPr>
        <p:spPr>
          <a:xfrm>
            <a:off x="4677870" y="4129832"/>
            <a:ext cx="183137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Slow sampling</a:t>
            </a:r>
            <a:endParaRPr lang="en-US" sz="675" dirty="0"/>
          </a:p>
        </p:txBody>
      </p:sp>
      <p:sp>
        <p:nvSpPr>
          <p:cNvPr id="53" name="Text 40"/>
          <p:cNvSpPr/>
          <p:nvPr/>
        </p:nvSpPr>
        <p:spPr>
          <a:xfrm>
            <a:off x="6681788" y="3743176"/>
            <a:ext cx="1966912" cy="592336"/>
          </a:xfrm>
          <a:prstGeom prst="roundRect">
            <a:avLst>
              <a:gd name="adj" fmla="val 6432"/>
            </a:avLst>
          </a:prstGeom>
          <a:solidFill>
            <a:srgbClr val="9F7AEA">
              <a:alpha val="30000"/>
            </a:srgbClr>
          </a:solidFill>
          <a:ln w="9525">
            <a:solidFill>
              <a:srgbClr val="9F7AEA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4" name="Text 41"/>
          <p:cNvSpPr/>
          <p:nvPr/>
        </p:nvSpPr>
        <p:spPr>
          <a:xfrm>
            <a:off x="6749558" y="3828901"/>
            <a:ext cx="183137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Latent Diffusion ★</a:t>
            </a:r>
            <a:endParaRPr lang="en-US" sz="750" dirty="0"/>
          </a:p>
        </p:txBody>
      </p:sp>
      <p:sp>
        <p:nvSpPr>
          <p:cNvPr id="55" name="Text 42"/>
          <p:cNvSpPr/>
          <p:nvPr/>
        </p:nvSpPr>
        <p:spPr>
          <a:xfrm>
            <a:off x="6749558" y="3990826"/>
            <a:ext cx="183137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225"/>
              </a:spcBef>
              <a:buNone/>
            </a:pPr>
            <a:r>
              <a:rPr lang="en-US" sz="675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Best quality</a:t>
            </a:r>
            <a:endParaRPr lang="en-US" sz="675" dirty="0"/>
          </a:p>
        </p:txBody>
      </p:sp>
      <p:sp>
        <p:nvSpPr>
          <p:cNvPr id="56" name="Text 43"/>
          <p:cNvSpPr/>
          <p:nvPr/>
        </p:nvSpPr>
        <p:spPr>
          <a:xfrm>
            <a:off x="6749558" y="4129832"/>
            <a:ext cx="183137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150"/>
              </a:spcBef>
              <a:buNone/>
            </a:pPr>
            <a:r>
              <a:rPr lang="en-US" sz="675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Efficient!</a:t>
            </a:r>
            <a:endParaRPr lang="en-US" sz="675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ED893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71500" y="1312664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spcBef>
                <a:spcPts val="300"/>
              </a:spcBef>
              <a:spcAft>
                <a:spcPts val="1200"/>
              </a:spcAft>
              <a:buNone/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 V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571500" y="1804095"/>
            <a:ext cx="5596128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spcAft>
                <a:spcPts val="1500"/>
              </a:spcAft>
              <a:buNone/>
            </a:pPr>
            <a:r>
              <a:rPr lang="en-US" sz="33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Transformers and Attention</a:t>
            </a:r>
            <a:endParaRPr lang="en-US" sz="3300" dirty="0"/>
          </a:p>
        </p:txBody>
      </p:sp>
      <p:sp>
        <p:nvSpPr>
          <p:cNvPr id="5" name="Text 3"/>
          <p:cNvSpPr/>
          <p:nvPr/>
        </p:nvSpPr>
        <p:spPr>
          <a:xfrm>
            <a:off x="571500" y="2794695"/>
            <a:ext cx="762000" cy="38100"/>
          </a:xfrm>
          <a:prstGeom prst="rect">
            <a:avLst/>
          </a:prstGeom>
          <a:solidFill>
            <a:srgbClr val="ED893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71500" y="3213795"/>
            <a:ext cx="8161020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90"/>
              </a:lnSpc>
              <a:spcAft>
                <a:spcPts val="600"/>
              </a:spcAft>
              <a:buNone/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Attention Is All You Need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571500" y="3682305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Self-Attention • Multi-Head • Vision Transformer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571500" y="4042470"/>
            <a:ext cx="8001000" cy="720030"/>
          </a:xfrm>
          <a:prstGeom prst="roundRect">
            <a:avLst>
              <a:gd name="adj" fmla="val 10583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771525" y="4242495"/>
            <a:ext cx="775296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ED893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Core Idea:</a:t>
            </a: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Replace recurrence and convolutions with self-attention. Each position can directly attend to all other positions, enabling parallel computation and capturing long-range dependencies.</a:t>
            </a:r>
            <a:endParaRPr lang="en-US" sz="900" dirty="0"/>
          </a:p>
        </p:txBody>
      </p:sp>
      <p:pic>
        <p:nvPicPr>
          <p:cNvPr id="10" name="Image 0" descr="/tmp/rasterized-gradient-27ccc68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05400"/>
            <a:ext cx="9144000" cy="381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52400"/>
            <a:ext cx="9144000" cy="4572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76225"/>
            <a:ext cx="57150" cy="209550"/>
          </a:xfrm>
          <a:prstGeom prst="rect">
            <a:avLst/>
          </a:prstGeom>
          <a:solidFill>
            <a:srgbClr val="ED893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47650"/>
            <a:ext cx="334683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Self-Attention: The Core Mechanism</a:t>
            </a:r>
            <a:endParaRPr lang="en-US" sz="1500" dirty="0"/>
          </a:p>
        </p:txBody>
      </p:sp>
      <p:pic>
        <p:nvPicPr>
          <p:cNvPr id="5" name="Image 0" descr="/tmp/rasterized-gradient-4d8de53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399282"/>
            <a:ext cx="8382000" cy="495300"/>
          </a:xfrm>
          <a:prstGeom prst="rect">
            <a:avLst/>
          </a:prstGeom>
        </p:spPr>
      </p:pic>
      <p:pic>
        <p:nvPicPr>
          <p:cNvPr id="6" name="Image 1" descr="/home/claude/workspace/mckinsey_pres/equations/attention_whit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2106" y="1494532"/>
            <a:ext cx="1639788" cy="266700"/>
          </a:xfrm>
          <a:prstGeom prst="rect">
            <a:avLst/>
          </a:prstGeom>
        </p:spPr>
      </p:pic>
      <p:pic>
        <p:nvPicPr>
          <p:cNvPr id="7" name="Image 2" descr="/tmp/rasterized-gradient-68e51147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2034778"/>
            <a:ext cx="3770114" cy="186273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95300" y="2149078"/>
            <a:ext cx="361234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Step 1: Generate Q, K, V</a:t>
            </a:r>
            <a:endParaRPr lang="en-US" sz="750" dirty="0"/>
          </a:p>
        </p:txBody>
      </p:sp>
      <p:pic>
        <p:nvPicPr>
          <p:cNvPr id="9" name="Image 3" descr="/tmp/rasterized-gradient-7c6d69a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8845" y="2630091"/>
            <a:ext cx="428625" cy="33337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894433" y="2736800"/>
            <a:ext cx="58445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</a:t>
            </a:r>
            <a:endParaRPr lang="en-US" sz="675" dirty="0"/>
          </a:p>
        </p:txBody>
      </p:sp>
      <p:sp>
        <p:nvSpPr>
          <p:cNvPr id="11" name="Text 5"/>
          <p:cNvSpPr/>
          <p:nvPr/>
        </p:nvSpPr>
        <p:spPr>
          <a:xfrm>
            <a:off x="2194620" y="2730103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A0AEC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12" name="Image 4" descr="/tmp/rasterized-gradient-e69bbd3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47020" y="2511028"/>
            <a:ext cx="476250" cy="171450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406253" y="2543473"/>
            <a:ext cx="364938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 = XW_q</a:t>
            </a:r>
            <a:endParaRPr lang="en-US" sz="600" dirty="0"/>
          </a:p>
        </p:txBody>
      </p:sp>
      <p:pic>
        <p:nvPicPr>
          <p:cNvPr id="14" name="Image 5" descr="/tmp/rasterized-gradient-517ed473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47020" y="2711053"/>
            <a:ext cx="476250" cy="17145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2410420" y="2743498"/>
            <a:ext cx="35643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 = XW_k</a:t>
            </a:r>
            <a:endParaRPr lang="en-US" sz="600" dirty="0"/>
          </a:p>
        </p:txBody>
      </p:sp>
      <p:pic>
        <p:nvPicPr>
          <p:cNvPr id="16" name="Image 6" descr="/tmp/rasterized-gradient-76e3c3b6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47020" y="2911078"/>
            <a:ext cx="476250" cy="171450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2412504" y="2943523"/>
            <a:ext cx="35218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 = XW_v</a:t>
            </a:r>
            <a:endParaRPr lang="en-US" sz="600" dirty="0"/>
          </a:p>
        </p:txBody>
      </p:sp>
      <p:sp>
        <p:nvSpPr>
          <p:cNvPr id="18" name="Text 9"/>
          <p:cNvSpPr/>
          <p:nvPr/>
        </p:nvSpPr>
        <p:spPr>
          <a:xfrm>
            <a:off x="495300" y="3311128"/>
            <a:ext cx="3541514" cy="472083"/>
          </a:xfrm>
          <a:prstGeom prst="roundRect">
            <a:avLst>
              <a:gd name="adj" fmla="val 8071"/>
            </a:avLst>
          </a:prstGeom>
          <a:solidFill>
            <a:srgbClr val="FFFFFF">
              <a:alpha val="7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0"/>
          <p:cNvSpPr/>
          <p:nvPr/>
        </p:nvSpPr>
        <p:spPr>
          <a:xfrm>
            <a:off x="552450" y="3368278"/>
            <a:ext cx="3495758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</a:t>
            </a:r>
            <a:r>
              <a:rPr lang="en-US" sz="600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: What am I looking for?</a:t>
            </a:r>
            <a:endParaRPr lang="en-US" sz="600" dirty="0"/>
          </a:p>
        </p:txBody>
      </p:sp>
      <p:sp>
        <p:nvSpPr>
          <p:cNvPr id="20" name="Text 11"/>
          <p:cNvSpPr/>
          <p:nvPr/>
        </p:nvSpPr>
        <p:spPr>
          <a:xfrm>
            <a:off x="552450" y="3493889"/>
            <a:ext cx="3495758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150"/>
              </a:spcBef>
              <a:buNone/>
            </a:pPr>
            <a:r>
              <a:rPr lang="en-US" sz="6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</a:t>
            </a:r>
            <a:r>
              <a:rPr lang="en-US" sz="600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: What do I contain?</a:t>
            </a:r>
            <a:endParaRPr lang="en-US" sz="600" dirty="0"/>
          </a:p>
        </p:txBody>
      </p:sp>
      <p:sp>
        <p:nvSpPr>
          <p:cNvPr id="21" name="Text 12"/>
          <p:cNvSpPr/>
          <p:nvPr/>
        </p:nvSpPr>
        <p:spPr>
          <a:xfrm>
            <a:off x="552450" y="3619500"/>
            <a:ext cx="3495758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150"/>
              </a:spcBef>
              <a:buNone/>
            </a:pPr>
            <a:r>
              <a:rPr lang="en-US" sz="600" b="1" dirty="0">
                <a:solidFill>
                  <a:srgbClr val="4299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</a:t>
            </a:r>
            <a:r>
              <a:rPr lang="en-US" sz="600" dirty="0">
                <a:solidFill>
                  <a:srgbClr val="4299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: What info do I provide?</a:t>
            </a:r>
            <a:endParaRPr lang="en-US" sz="600" dirty="0"/>
          </a:p>
        </p:txBody>
      </p:sp>
      <p:pic>
        <p:nvPicPr>
          <p:cNvPr id="22" name="Image 7" descr="/tmp/rasterized-gradient-850c8a6f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84464" y="1989832"/>
            <a:ext cx="4478536" cy="1952625"/>
          </a:xfrm>
          <a:prstGeom prst="rect">
            <a:avLst/>
          </a:prstGeom>
        </p:spPr>
      </p:pic>
      <p:sp>
        <p:nvSpPr>
          <p:cNvPr id="23" name="Text 13"/>
          <p:cNvSpPr/>
          <p:nvPr/>
        </p:nvSpPr>
        <p:spPr>
          <a:xfrm>
            <a:off x="4398764" y="2104132"/>
            <a:ext cx="433493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Step 2: Compute Attention</a:t>
            </a:r>
            <a:endParaRPr lang="en-US" sz="750" dirty="0"/>
          </a:p>
        </p:txBody>
      </p:sp>
      <p:pic>
        <p:nvPicPr>
          <p:cNvPr id="24" name="Image 8" descr="/tmp/rasterized-gradient-82982c0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98764" y="2466082"/>
            <a:ext cx="190500" cy="190500"/>
          </a:xfrm>
          <a:prstGeom prst="rect">
            <a:avLst/>
          </a:prstGeom>
        </p:spPr>
      </p:pic>
      <p:sp>
        <p:nvSpPr>
          <p:cNvPr id="25" name="Text 14"/>
          <p:cNvSpPr/>
          <p:nvPr/>
        </p:nvSpPr>
        <p:spPr>
          <a:xfrm>
            <a:off x="4470053" y="2501354"/>
            <a:ext cx="4872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675" dirty="0"/>
          </a:p>
        </p:txBody>
      </p:sp>
      <p:sp>
        <p:nvSpPr>
          <p:cNvPr id="26" name="Text 15"/>
          <p:cNvSpPr/>
          <p:nvPr/>
        </p:nvSpPr>
        <p:spPr>
          <a:xfrm>
            <a:off x="4636889" y="2501354"/>
            <a:ext cx="98551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Scores:</a:t>
            </a: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QKᵀ → similarity</a:t>
            </a:r>
            <a:endParaRPr lang="en-US" sz="675" dirty="0"/>
          </a:p>
        </p:txBody>
      </p:sp>
      <p:pic>
        <p:nvPicPr>
          <p:cNvPr id="27" name="Image 9" descr="/tmp/rasterized-gradient-b57c9777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98764" y="2856607"/>
            <a:ext cx="190500" cy="190500"/>
          </a:xfrm>
          <a:prstGeom prst="rect">
            <a:avLst/>
          </a:prstGeom>
        </p:spPr>
      </p:pic>
      <p:sp>
        <p:nvSpPr>
          <p:cNvPr id="28" name="Text 16"/>
          <p:cNvSpPr/>
          <p:nvPr/>
        </p:nvSpPr>
        <p:spPr>
          <a:xfrm>
            <a:off x="4470053" y="2891879"/>
            <a:ext cx="4872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675" dirty="0"/>
          </a:p>
        </p:txBody>
      </p:sp>
      <p:sp>
        <p:nvSpPr>
          <p:cNvPr id="29" name="Text 17"/>
          <p:cNvSpPr/>
          <p:nvPr/>
        </p:nvSpPr>
        <p:spPr>
          <a:xfrm>
            <a:off x="4636889" y="2891879"/>
            <a:ext cx="89321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Scale:</a:t>
            </a: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÷√d_k (stability)</a:t>
            </a:r>
            <a:endParaRPr lang="en-US" sz="675" dirty="0"/>
          </a:p>
        </p:txBody>
      </p:sp>
      <p:pic>
        <p:nvPicPr>
          <p:cNvPr id="30" name="Image 10" descr="/tmp/rasterized-gradient-9f2f2711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98764" y="3247132"/>
            <a:ext cx="190500" cy="190500"/>
          </a:xfrm>
          <a:prstGeom prst="rect">
            <a:avLst/>
          </a:prstGeom>
        </p:spPr>
      </p:pic>
      <p:sp>
        <p:nvSpPr>
          <p:cNvPr id="31" name="Text 18"/>
          <p:cNvSpPr/>
          <p:nvPr/>
        </p:nvSpPr>
        <p:spPr>
          <a:xfrm>
            <a:off x="4470053" y="3282404"/>
            <a:ext cx="4872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675" dirty="0"/>
          </a:p>
        </p:txBody>
      </p:sp>
      <p:sp>
        <p:nvSpPr>
          <p:cNvPr id="32" name="Text 19"/>
          <p:cNvSpPr/>
          <p:nvPr/>
        </p:nvSpPr>
        <p:spPr>
          <a:xfrm>
            <a:off x="4636889" y="3282404"/>
            <a:ext cx="105473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Softmax:</a:t>
            </a: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attention weights</a:t>
            </a:r>
            <a:endParaRPr lang="en-US" sz="675" dirty="0"/>
          </a:p>
        </p:txBody>
      </p:sp>
      <p:pic>
        <p:nvPicPr>
          <p:cNvPr id="33" name="Image 11" descr="/tmp/rasterized-gradient-8502eb7c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98764" y="3637657"/>
            <a:ext cx="190500" cy="190500"/>
          </a:xfrm>
          <a:prstGeom prst="rect">
            <a:avLst/>
          </a:prstGeom>
        </p:spPr>
      </p:pic>
      <p:sp>
        <p:nvSpPr>
          <p:cNvPr id="34" name="Text 20"/>
          <p:cNvSpPr/>
          <p:nvPr/>
        </p:nvSpPr>
        <p:spPr>
          <a:xfrm>
            <a:off x="4470053" y="3672929"/>
            <a:ext cx="4872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</a:t>
            </a:r>
            <a:endParaRPr lang="en-US" sz="675" dirty="0"/>
          </a:p>
        </p:txBody>
      </p:sp>
      <p:sp>
        <p:nvSpPr>
          <p:cNvPr id="35" name="Text 21"/>
          <p:cNvSpPr/>
          <p:nvPr/>
        </p:nvSpPr>
        <p:spPr>
          <a:xfrm>
            <a:off x="4636889" y="3672929"/>
            <a:ext cx="105929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Output:</a:t>
            </a: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weighted sum of V</a:t>
            </a:r>
            <a:endParaRPr lang="en-US" sz="675" dirty="0"/>
          </a:p>
        </p:txBody>
      </p:sp>
      <p:pic>
        <p:nvPicPr>
          <p:cNvPr id="36" name="Image 12" descr="/tmp/rasterized-gradient-f6c1211a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1000" y="4037707"/>
            <a:ext cx="2922836" cy="468511"/>
          </a:xfrm>
          <a:prstGeom prst="rect">
            <a:avLst/>
          </a:prstGeom>
        </p:spPr>
      </p:pic>
      <p:sp>
        <p:nvSpPr>
          <p:cNvPr id="37" name="Text 22"/>
          <p:cNvSpPr/>
          <p:nvPr/>
        </p:nvSpPr>
        <p:spPr>
          <a:xfrm>
            <a:off x="514350" y="4132957"/>
            <a:ext cx="274812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b="1" dirty="0">
                <a:solidFill>
                  <a:srgbClr val="6B46C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Multi-Head Attention</a:t>
            </a:r>
            <a:endParaRPr lang="en-US" sz="750" dirty="0"/>
          </a:p>
        </p:txBody>
      </p:sp>
      <p:sp>
        <p:nvSpPr>
          <p:cNvPr id="38" name="Text 23"/>
          <p:cNvSpPr/>
          <p:nvPr/>
        </p:nvSpPr>
        <p:spPr>
          <a:xfrm>
            <a:off x="514350" y="4304407"/>
            <a:ext cx="2748120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h=8 parallel heads, each learns different patterns. Concat → Linear.</a:t>
            </a:r>
            <a:endParaRPr lang="en-US" sz="600" dirty="0"/>
          </a:p>
        </p:txBody>
      </p:sp>
      <p:pic>
        <p:nvPicPr>
          <p:cNvPr id="39" name="Image 13" descr="/tmp/rasterized-gradient-9754d393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399086" y="4037707"/>
            <a:ext cx="2922836" cy="468511"/>
          </a:xfrm>
          <a:prstGeom prst="rect">
            <a:avLst/>
          </a:prstGeom>
        </p:spPr>
      </p:pic>
      <p:sp>
        <p:nvSpPr>
          <p:cNvPr id="40" name="Text 24"/>
          <p:cNvSpPr/>
          <p:nvPr/>
        </p:nvSpPr>
        <p:spPr>
          <a:xfrm>
            <a:off x="3532436" y="4132957"/>
            <a:ext cx="274812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b="1" dirty="0">
                <a:solidFill>
                  <a:srgbClr val="C056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Positional Encoding</a:t>
            </a:r>
            <a:endParaRPr lang="en-US" sz="750" dirty="0"/>
          </a:p>
        </p:txBody>
      </p:sp>
      <p:sp>
        <p:nvSpPr>
          <p:cNvPr id="41" name="Text 25"/>
          <p:cNvSpPr/>
          <p:nvPr/>
        </p:nvSpPr>
        <p:spPr>
          <a:xfrm>
            <a:off x="3532436" y="4304407"/>
            <a:ext cx="2748120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Sinusoidal or learned embeddings. Attention is permutation invariant!</a:t>
            </a:r>
            <a:endParaRPr lang="en-US" sz="600" dirty="0"/>
          </a:p>
        </p:txBody>
      </p:sp>
      <p:sp>
        <p:nvSpPr>
          <p:cNvPr id="42" name="Text 26"/>
          <p:cNvSpPr/>
          <p:nvPr/>
        </p:nvSpPr>
        <p:spPr>
          <a:xfrm>
            <a:off x="6417171" y="4037707"/>
            <a:ext cx="2345829" cy="468511"/>
          </a:xfrm>
          <a:prstGeom prst="roundRect">
            <a:avLst>
              <a:gd name="adj" fmla="val 12198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3" name="Text 27"/>
          <p:cNvSpPr/>
          <p:nvPr/>
        </p:nvSpPr>
        <p:spPr>
          <a:xfrm>
            <a:off x="6512421" y="4132957"/>
            <a:ext cx="219843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Complexity</a:t>
            </a:r>
            <a:endParaRPr lang="en-US" sz="750" dirty="0"/>
          </a:p>
        </p:txBody>
      </p:sp>
      <p:sp>
        <p:nvSpPr>
          <p:cNvPr id="44" name="Text 28"/>
          <p:cNvSpPr/>
          <p:nvPr/>
        </p:nvSpPr>
        <p:spPr>
          <a:xfrm>
            <a:off x="6512421" y="4304407"/>
            <a:ext cx="2198435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O(n²d) — quadratic in sequence length.</a:t>
            </a:r>
            <a:endParaRPr lang="en-US" sz="6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ED893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2474568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Vision Transformer (ViT)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1757511"/>
            <a:ext cx="8382000" cy="838200"/>
          </a:xfrm>
          <a:prstGeom prst="roundRect">
            <a:avLst>
              <a:gd name="adj" fmla="val 909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2082701" y="1890861"/>
            <a:ext cx="571500" cy="571500"/>
          </a:xfrm>
          <a:prstGeom prst="roundRect">
            <a:avLst>
              <a:gd name="adj" fmla="val 6667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2120801" y="1928961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FFFFFF">
              <a:alpha val="3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2292251" y="1928961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FFFFFF">
              <a:alpha val="5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2463701" y="1928961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FFFFFF">
              <a:alpha val="4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2120801" y="2100411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FFFFFF">
              <a:alpha val="6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2292251" y="2100411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FFFFFF">
              <a:alpha val="3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2463701" y="2100411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FFFFFF">
              <a:alpha val="5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2120801" y="2271861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FFFFFF">
              <a:alpha val="4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2292251" y="2271861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FFFFFF">
              <a:alpha val="6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2463701" y="2271861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FFFFFF">
              <a:alpha val="3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2711351" y="2109936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17" name="Text 15"/>
          <p:cNvSpPr/>
          <p:nvPr/>
        </p:nvSpPr>
        <p:spPr>
          <a:xfrm>
            <a:off x="2863751" y="2034629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3054251" y="2034629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3244751" y="2034629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2858226" y="2225129"/>
            <a:ext cx="563499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35"/>
              </a:lnSpc>
              <a:buNone/>
            </a:pPr>
            <a:r>
              <a:rPr lang="en-US" sz="52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16x16 patches</a:t>
            </a:r>
            <a:endParaRPr lang="en-US" sz="525" dirty="0"/>
          </a:p>
        </p:txBody>
      </p:sp>
      <p:sp>
        <p:nvSpPr>
          <p:cNvPr id="21" name="Text 19"/>
          <p:cNvSpPr/>
          <p:nvPr/>
        </p:nvSpPr>
        <p:spPr>
          <a:xfrm>
            <a:off x="3473351" y="2109936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22" name="Text 20"/>
          <p:cNvSpPr/>
          <p:nvPr/>
        </p:nvSpPr>
        <p:spPr>
          <a:xfrm>
            <a:off x="3625751" y="1938486"/>
            <a:ext cx="476250" cy="476250"/>
          </a:xfrm>
          <a:prstGeom prst="roundRect">
            <a:avLst>
              <a:gd name="adj" fmla="val 8000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3769301" y="2083296"/>
            <a:ext cx="189149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35"/>
              </a:lnSpc>
              <a:buNone/>
            </a:pPr>
            <a:r>
              <a:rPr lang="en-US" sz="5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Linear</a:t>
            </a:r>
            <a:endParaRPr lang="en-US" sz="525" dirty="0"/>
          </a:p>
          <a:p>
            <a:pPr marL="0" indent="0" algn="ctr">
              <a:lnSpc>
                <a:spcPts val="735"/>
              </a:lnSpc>
              <a:buNone/>
            </a:pPr>
            <a:r>
              <a:rPr lang="en-US" sz="5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Proj</a:t>
            </a:r>
            <a:endParaRPr lang="en-US" sz="525" dirty="0"/>
          </a:p>
        </p:txBody>
      </p:sp>
      <p:sp>
        <p:nvSpPr>
          <p:cNvPr id="24" name="Text 22"/>
          <p:cNvSpPr/>
          <p:nvPr/>
        </p:nvSpPr>
        <p:spPr>
          <a:xfrm>
            <a:off x="4159151" y="2109936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25" name="Text 23"/>
          <p:cNvSpPr/>
          <p:nvPr/>
        </p:nvSpPr>
        <p:spPr>
          <a:xfrm>
            <a:off x="4311551" y="2044154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332089" y="2080320"/>
            <a:ext cx="113398" cy="799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30"/>
              </a:lnSpc>
              <a:buNone/>
            </a:pPr>
            <a:r>
              <a:rPr lang="en-US" sz="4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CLS</a:t>
            </a:r>
            <a:endParaRPr lang="en-US" sz="450" dirty="0"/>
          </a:p>
        </p:txBody>
      </p:sp>
      <p:sp>
        <p:nvSpPr>
          <p:cNvPr id="27" name="Text 25"/>
          <p:cNvSpPr/>
          <p:nvPr/>
        </p:nvSpPr>
        <p:spPr>
          <a:xfrm>
            <a:off x="4483001" y="2044154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ED893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8" name="Text 26"/>
          <p:cNvSpPr/>
          <p:nvPr/>
        </p:nvSpPr>
        <p:spPr>
          <a:xfrm>
            <a:off x="4654451" y="2044154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ED893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4825901" y="2044154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ED893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Text 28"/>
          <p:cNvSpPr/>
          <p:nvPr/>
        </p:nvSpPr>
        <p:spPr>
          <a:xfrm>
            <a:off x="4451152" y="2215604"/>
            <a:ext cx="395148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 pos embed</a:t>
            </a:r>
            <a:endParaRPr lang="en-US" sz="525" dirty="0"/>
          </a:p>
        </p:txBody>
      </p:sp>
      <p:sp>
        <p:nvSpPr>
          <p:cNvPr id="31" name="Text 29"/>
          <p:cNvSpPr/>
          <p:nvPr/>
        </p:nvSpPr>
        <p:spPr>
          <a:xfrm>
            <a:off x="5035451" y="2109936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32" name="Text 30"/>
          <p:cNvSpPr/>
          <p:nvPr/>
        </p:nvSpPr>
        <p:spPr>
          <a:xfrm>
            <a:off x="5187851" y="1890861"/>
            <a:ext cx="666750" cy="571500"/>
          </a:xfrm>
          <a:prstGeom prst="roundRect">
            <a:avLst>
              <a:gd name="adj" fmla="val 1000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5298877" y="2067074"/>
            <a:ext cx="45359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b="1" dirty="0">
                <a:solidFill>
                  <a:srgbClr val="ED893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Transformer</a:t>
            </a:r>
            <a:endParaRPr lang="en-US" sz="600" dirty="0"/>
          </a:p>
        </p:txBody>
      </p:sp>
      <p:sp>
        <p:nvSpPr>
          <p:cNvPr id="34" name="Text 32"/>
          <p:cNvSpPr/>
          <p:nvPr/>
        </p:nvSpPr>
        <p:spPr>
          <a:xfrm>
            <a:off x="5386239" y="2192685"/>
            <a:ext cx="275374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spcBef>
                <a:spcPts val="150"/>
              </a:spcBef>
              <a:buNone/>
            </a:pPr>
            <a:r>
              <a:rPr lang="en-US" sz="5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×L layers</a:t>
            </a:r>
            <a:endParaRPr lang="en-US" sz="525" dirty="0"/>
          </a:p>
        </p:txBody>
      </p:sp>
      <p:sp>
        <p:nvSpPr>
          <p:cNvPr id="35" name="Text 33"/>
          <p:cNvSpPr/>
          <p:nvPr/>
        </p:nvSpPr>
        <p:spPr>
          <a:xfrm>
            <a:off x="5911751" y="2109936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36" name="Text 34"/>
          <p:cNvSpPr/>
          <p:nvPr/>
        </p:nvSpPr>
        <p:spPr>
          <a:xfrm>
            <a:off x="6143625" y="2034629"/>
            <a:ext cx="152400" cy="152400"/>
          </a:xfrm>
          <a:prstGeom prst="roundRect">
            <a:avLst>
              <a:gd name="adj" fmla="val 12500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7" name="Text 35"/>
          <p:cNvSpPr/>
          <p:nvPr/>
        </p:nvSpPr>
        <p:spPr>
          <a:xfrm>
            <a:off x="6064151" y="2225129"/>
            <a:ext cx="317575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CLS token</a:t>
            </a:r>
            <a:endParaRPr lang="en-US" sz="525" dirty="0"/>
          </a:p>
        </p:txBody>
      </p:sp>
      <p:sp>
        <p:nvSpPr>
          <p:cNvPr id="38" name="Text 36"/>
          <p:cNvSpPr/>
          <p:nvPr/>
        </p:nvSpPr>
        <p:spPr>
          <a:xfrm>
            <a:off x="6432649" y="2109936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39" name="Text 37"/>
          <p:cNvSpPr/>
          <p:nvPr/>
        </p:nvSpPr>
        <p:spPr>
          <a:xfrm>
            <a:off x="6585049" y="1986111"/>
            <a:ext cx="476250" cy="381000"/>
          </a:xfrm>
          <a:prstGeom prst="roundRect">
            <a:avLst>
              <a:gd name="adj" fmla="val 10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0" name="Text 38"/>
          <p:cNvSpPr/>
          <p:nvPr/>
        </p:nvSpPr>
        <p:spPr>
          <a:xfrm>
            <a:off x="6730270" y="2070050"/>
            <a:ext cx="185809" cy="2131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MLP</a:t>
            </a:r>
            <a:endParaRPr lang="en-US" sz="600" dirty="0"/>
          </a:p>
          <a:p>
            <a:pPr marL="0" indent="0" algn="ctr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Head</a:t>
            </a:r>
            <a:endParaRPr lang="en-US" sz="600" dirty="0"/>
          </a:p>
        </p:txBody>
      </p:sp>
      <p:sp>
        <p:nvSpPr>
          <p:cNvPr id="41" name="Text 39"/>
          <p:cNvSpPr/>
          <p:nvPr/>
        </p:nvSpPr>
        <p:spPr>
          <a:xfrm>
            <a:off x="381000" y="2729061"/>
            <a:ext cx="2717750" cy="672257"/>
          </a:xfrm>
          <a:prstGeom prst="roundRect">
            <a:avLst>
              <a:gd name="adj" fmla="val 85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2" name="Shape 40"/>
          <p:cNvSpPr/>
          <p:nvPr/>
        </p:nvSpPr>
        <p:spPr>
          <a:xfrm>
            <a:off x="400050" y="2729061"/>
            <a:ext cx="0" cy="672257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533400" y="2843361"/>
            <a:ext cx="250007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Patch Embedding</a:t>
            </a:r>
            <a:endParaRPr lang="en-US" sz="825" dirty="0"/>
          </a:p>
        </p:txBody>
      </p:sp>
      <p:sp>
        <p:nvSpPr>
          <p:cNvPr id="44" name="Text 42"/>
          <p:cNvSpPr/>
          <p:nvPr/>
        </p:nvSpPr>
        <p:spPr>
          <a:xfrm>
            <a:off x="533400" y="3047107"/>
            <a:ext cx="2500071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Split image into P×P patches (usually 16×16). Flatten each patch and project to D dimensions. Patches = tokens.</a:t>
            </a:r>
            <a:endParaRPr lang="en-US" sz="675" dirty="0"/>
          </a:p>
        </p:txBody>
      </p:sp>
      <p:sp>
        <p:nvSpPr>
          <p:cNvPr id="45" name="Text 43"/>
          <p:cNvSpPr/>
          <p:nvPr/>
        </p:nvSpPr>
        <p:spPr>
          <a:xfrm>
            <a:off x="3213050" y="2729061"/>
            <a:ext cx="2717750" cy="672257"/>
          </a:xfrm>
          <a:prstGeom prst="roundRect">
            <a:avLst>
              <a:gd name="adj" fmla="val 85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6" name="Shape 44"/>
          <p:cNvSpPr/>
          <p:nvPr/>
        </p:nvSpPr>
        <p:spPr>
          <a:xfrm>
            <a:off x="3232100" y="2729061"/>
            <a:ext cx="0" cy="672257"/>
          </a:xfrm>
          <a:prstGeom prst="line">
            <a:avLst/>
          </a:prstGeom>
          <a:noFill/>
          <a:ln w="38100">
            <a:solidFill>
              <a:srgbClr val="E53E3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3365450" y="2843361"/>
            <a:ext cx="250007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[CLS] Token</a:t>
            </a:r>
            <a:endParaRPr lang="en-US" sz="825" dirty="0"/>
          </a:p>
        </p:txBody>
      </p:sp>
      <p:sp>
        <p:nvSpPr>
          <p:cNvPr id="48" name="Text 46"/>
          <p:cNvSpPr/>
          <p:nvPr/>
        </p:nvSpPr>
        <p:spPr>
          <a:xfrm>
            <a:off x="3365450" y="3047107"/>
            <a:ext cx="2500071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Prepend learnable classification token. After transformer, use its output for classification (aggregates global info).</a:t>
            </a:r>
            <a:endParaRPr lang="en-US" sz="675" dirty="0"/>
          </a:p>
        </p:txBody>
      </p:sp>
      <p:sp>
        <p:nvSpPr>
          <p:cNvPr id="49" name="Text 47"/>
          <p:cNvSpPr/>
          <p:nvPr/>
        </p:nvSpPr>
        <p:spPr>
          <a:xfrm>
            <a:off x="6045101" y="2729061"/>
            <a:ext cx="2717750" cy="672257"/>
          </a:xfrm>
          <a:prstGeom prst="roundRect">
            <a:avLst>
              <a:gd name="adj" fmla="val 85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0" name="Shape 48"/>
          <p:cNvSpPr/>
          <p:nvPr/>
        </p:nvSpPr>
        <p:spPr>
          <a:xfrm>
            <a:off x="6064151" y="2729061"/>
            <a:ext cx="0" cy="672257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197501" y="2843361"/>
            <a:ext cx="250007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Position Embedding</a:t>
            </a:r>
            <a:endParaRPr lang="en-US" sz="825" dirty="0"/>
          </a:p>
        </p:txBody>
      </p:sp>
      <p:sp>
        <p:nvSpPr>
          <p:cNvPr id="52" name="Text 50"/>
          <p:cNvSpPr/>
          <p:nvPr/>
        </p:nvSpPr>
        <p:spPr>
          <a:xfrm>
            <a:off x="6197501" y="3047107"/>
            <a:ext cx="2500071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Add learnable 1D position embeddings to patch embeddings. Encodes spatial structure.</a:t>
            </a:r>
            <a:endParaRPr lang="en-US" sz="675" dirty="0"/>
          </a:p>
        </p:txBody>
      </p:sp>
      <p:sp>
        <p:nvSpPr>
          <p:cNvPr id="53" name="Text 51"/>
          <p:cNvSpPr/>
          <p:nvPr/>
        </p:nvSpPr>
        <p:spPr>
          <a:xfrm>
            <a:off x="381000" y="3534668"/>
            <a:ext cx="8382000" cy="639961"/>
          </a:xfrm>
          <a:prstGeom prst="roundRect">
            <a:avLst>
              <a:gd name="adj" fmla="val 11907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4" name="Text 52"/>
          <p:cNvSpPr/>
          <p:nvPr/>
        </p:nvSpPr>
        <p:spPr>
          <a:xfrm>
            <a:off x="495300" y="3648968"/>
            <a:ext cx="264261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b="1" dirty="0">
                <a:solidFill>
                  <a:srgbClr val="ED893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ViT vs CNN</a:t>
            </a:r>
            <a:endParaRPr lang="en-US" sz="750" dirty="0"/>
          </a:p>
        </p:txBody>
      </p:sp>
      <p:sp>
        <p:nvSpPr>
          <p:cNvPr id="55" name="Text 53"/>
          <p:cNvSpPr/>
          <p:nvPr/>
        </p:nvSpPr>
        <p:spPr>
          <a:xfrm>
            <a:off x="495300" y="3820418"/>
            <a:ext cx="2642616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Less inductive bias, needs more data. With pretraining, outperforms CNNs.</a:t>
            </a:r>
            <a:endParaRPr lang="en-US" sz="675" dirty="0"/>
          </a:p>
        </p:txBody>
      </p:sp>
      <p:sp>
        <p:nvSpPr>
          <p:cNvPr id="56" name="Text 54"/>
          <p:cNvSpPr/>
          <p:nvPr/>
        </p:nvSpPr>
        <p:spPr>
          <a:xfrm>
            <a:off x="3276600" y="3708946"/>
            <a:ext cx="264261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Variants</a:t>
            </a:r>
            <a:endParaRPr lang="en-US" sz="750" dirty="0"/>
          </a:p>
        </p:txBody>
      </p:sp>
      <p:sp>
        <p:nvSpPr>
          <p:cNvPr id="57" name="Text 55"/>
          <p:cNvSpPr/>
          <p:nvPr/>
        </p:nvSpPr>
        <p:spPr>
          <a:xfrm>
            <a:off x="3276600" y="3880396"/>
            <a:ext cx="264261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DeiT, Swin Transformer, BEiT, MAE</a:t>
            </a:r>
            <a:endParaRPr lang="en-US" sz="675" dirty="0"/>
          </a:p>
        </p:txBody>
      </p:sp>
      <p:sp>
        <p:nvSpPr>
          <p:cNvPr id="58" name="Text 56"/>
          <p:cNvSpPr/>
          <p:nvPr/>
        </p:nvSpPr>
        <p:spPr>
          <a:xfrm>
            <a:off x="6057900" y="3708946"/>
            <a:ext cx="264261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300"/>
              </a:spcAft>
              <a:buNone/>
            </a:pPr>
            <a:r>
              <a:rPr lang="en-US" sz="750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Imaging</a:t>
            </a:r>
            <a:endParaRPr lang="en-US" sz="750" dirty="0"/>
          </a:p>
        </p:txBody>
      </p:sp>
      <p:sp>
        <p:nvSpPr>
          <p:cNvPr id="59" name="Text 57"/>
          <p:cNvSpPr/>
          <p:nvPr/>
        </p:nvSpPr>
        <p:spPr>
          <a:xfrm>
            <a:off x="6057900" y="3880396"/>
            <a:ext cx="264261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UNETR, SwinUNETR, TransUNet</a:t>
            </a:r>
            <a:endParaRPr lang="en-US" sz="675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71500" y="1312664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spcBef>
                <a:spcPts val="300"/>
              </a:spcBef>
              <a:spcAft>
                <a:spcPts val="1200"/>
              </a:spcAft>
              <a:buNone/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 VI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571500" y="1804095"/>
            <a:ext cx="5158931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spcAft>
                <a:spcPts val="1500"/>
              </a:spcAft>
              <a:buNone/>
            </a:pPr>
            <a:r>
              <a:rPr lang="en-US" sz="33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Self-Supervised Learning</a:t>
            </a:r>
            <a:endParaRPr lang="en-US" sz="3300" dirty="0"/>
          </a:p>
        </p:txBody>
      </p:sp>
      <p:sp>
        <p:nvSpPr>
          <p:cNvPr id="5" name="Text 3"/>
          <p:cNvSpPr/>
          <p:nvPr/>
        </p:nvSpPr>
        <p:spPr>
          <a:xfrm>
            <a:off x="571500" y="2794695"/>
            <a:ext cx="762000" cy="38100"/>
          </a:xfrm>
          <a:prstGeom prst="rect">
            <a:avLst/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71500" y="3213795"/>
            <a:ext cx="8161020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90"/>
              </a:lnSpc>
              <a:spcAft>
                <a:spcPts val="600"/>
              </a:spcAft>
              <a:buNone/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Learning Without Labels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571500" y="3682305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Contrastive Learning • Masked Autoencoders • Foundation Models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571500" y="4042470"/>
            <a:ext cx="8001000" cy="720030"/>
          </a:xfrm>
          <a:prstGeom prst="roundRect">
            <a:avLst>
              <a:gd name="adj" fmla="val 10583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771525" y="4242495"/>
            <a:ext cx="775296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Core Idea:</a:t>
            </a: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Create supervised signals from unlabeled data itself. Pretrain on massive unlabeled datasets, then fine-tune with few labels. Dramatically reduces labeling costs.</a:t>
            </a:r>
            <a:endParaRPr lang="en-US" sz="900" dirty="0"/>
          </a:p>
        </p:txBody>
      </p:sp>
      <p:pic>
        <p:nvPicPr>
          <p:cNvPr id="10" name="Image 0" descr="/tmp/rasterized-gradient-5fa27d9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05400"/>
            <a:ext cx="9144000" cy="381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2137865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Contrastive Learning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1588889"/>
            <a:ext cx="8382000" cy="1104900"/>
          </a:xfrm>
          <a:prstGeom prst="roundRect">
            <a:avLst>
              <a:gd name="adj" fmla="val 6897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2590651" y="1903214"/>
            <a:ext cx="476250" cy="476250"/>
          </a:xfrm>
          <a:prstGeom prst="roundRect">
            <a:avLst>
              <a:gd name="adj" fmla="val 12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2676227" y="2081361"/>
            <a:ext cx="31104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Image x</a:t>
            </a:r>
            <a:endParaRPr lang="en-US" sz="675" dirty="0"/>
          </a:p>
        </p:txBody>
      </p:sp>
      <p:sp>
        <p:nvSpPr>
          <p:cNvPr id="8" name="Text 6"/>
          <p:cNvSpPr/>
          <p:nvPr/>
        </p:nvSpPr>
        <p:spPr>
          <a:xfrm>
            <a:off x="3181201" y="1982242"/>
            <a:ext cx="34034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augment</a:t>
            </a:r>
            <a:endParaRPr lang="en-US" sz="675" dirty="0"/>
          </a:p>
        </p:txBody>
      </p:sp>
      <p:sp>
        <p:nvSpPr>
          <p:cNvPr id="9" name="Text 7"/>
          <p:cNvSpPr/>
          <p:nvPr/>
        </p:nvSpPr>
        <p:spPr>
          <a:xfrm>
            <a:off x="3233142" y="2140297"/>
            <a:ext cx="9776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↗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3367088" y="2140297"/>
            <a:ext cx="9776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↘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3629174" y="1722239"/>
            <a:ext cx="381000" cy="381000"/>
          </a:xfrm>
          <a:prstGeom prst="roundRect">
            <a:avLst>
              <a:gd name="adj" fmla="val 100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3770858" y="1859459"/>
            <a:ext cx="9943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x_i</a:t>
            </a:r>
            <a:endParaRPr lang="en-US" sz="600" dirty="0"/>
          </a:p>
        </p:txBody>
      </p:sp>
      <p:sp>
        <p:nvSpPr>
          <p:cNvPr id="13" name="Text 11"/>
          <p:cNvSpPr/>
          <p:nvPr/>
        </p:nvSpPr>
        <p:spPr>
          <a:xfrm>
            <a:off x="3629174" y="2179439"/>
            <a:ext cx="381000" cy="381000"/>
          </a:xfrm>
          <a:prstGeom prst="roundRect">
            <a:avLst>
              <a:gd name="adj" fmla="val 10000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3770858" y="2316659"/>
            <a:ext cx="9943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x_j</a:t>
            </a:r>
            <a:endParaRPr lang="en-US" sz="600" dirty="0"/>
          </a:p>
        </p:txBody>
      </p:sp>
      <p:sp>
        <p:nvSpPr>
          <p:cNvPr id="15" name="Text 13"/>
          <p:cNvSpPr/>
          <p:nvPr/>
        </p:nvSpPr>
        <p:spPr>
          <a:xfrm>
            <a:off x="4124474" y="2074664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16" name="Text 14"/>
          <p:cNvSpPr/>
          <p:nvPr/>
        </p:nvSpPr>
        <p:spPr>
          <a:xfrm>
            <a:off x="4334024" y="1769864"/>
            <a:ext cx="476250" cy="333375"/>
          </a:xfrm>
          <a:prstGeom prst="roundRect">
            <a:avLst>
              <a:gd name="adj" fmla="val 11429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523482" y="1883271"/>
            <a:ext cx="99280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f(·)</a:t>
            </a:r>
            <a:endParaRPr lang="en-US" sz="600" dirty="0"/>
          </a:p>
        </p:txBody>
      </p:sp>
      <p:sp>
        <p:nvSpPr>
          <p:cNvPr id="18" name="Text 16"/>
          <p:cNvSpPr/>
          <p:nvPr/>
        </p:nvSpPr>
        <p:spPr>
          <a:xfrm>
            <a:off x="4334024" y="2179439"/>
            <a:ext cx="476250" cy="333375"/>
          </a:xfrm>
          <a:prstGeom prst="roundRect">
            <a:avLst>
              <a:gd name="adj" fmla="val 11429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4523482" y="2292846"/>
            <a:ext cx="99280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f(·)</a:t>
            </a:r>
            <a:endParaRPr lang="en-US" sz="600" dirty="0"/>
          </a:p>
        </p:txBody>
      </p:sp>
      <p:sp>
        <p:nvSpPr>
          <p:cNvPr id="20" name="Text 18"/>
          <p:cNvSpPr/>
          <p:nvPr/>
        </p:nvSpPr>
        <p:spPr>
          <a:xfrm>
            <a:off x="4924574" y="2074664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21" name="Text 19"/>
          <p:cNvSpPr/>
          <p:nvPr/>
        </p:nvSpPr>
        <p:spPr>
          <a:xfrm>
            <a:off x="5134124" y="1769864"/>
            <a:ext cx="333375" cy="333375"/>
          </a:xfrm>
          <a:prstGeom prst="roundRect">
            <a:avLst>
              <a:gd name="adj" fmla="val 274286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5251996" y="1883271"/>
            <a:ext cx="9943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z_i</a:t>
            </a:r>
            <a:endParaRPr lang="en-US" sz="600" dirty="0"/>
          </a:p>
        </p:txBody>
      </p:sp>
      <p:sp>
        <p:nvSpPr>
          <p:cNvPr id="23" name="Text 21"/>
          <p:cNvSpPr/>
          <p:nvPr/>
        </p:nvSpPr>
        <p:spPr>
          <a:xfrm>
            <a:off x="5134124" y="2179439"/>
            <a:ext cx="333375" cy="333375"/>
          </a:xfrm>
          <a:prstGeom prst="roundRect">
            <a:avLst>
              <a:gd name="adj" fmla="val 274286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5251996" y="2292846"/>
            <a:ext cx="9943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z_j</a:t>
            </a:r>
            <a:endParaRPr lang="en-US" sz="600" dirty="0"/>
          </a:p>
        </p:txBody>
      </p:sp>
      <p:sp>
        <p:nvSpPr>
          <p:cNvPr id="25" name="Text 23"/>
          <p:cNvSpPr/>
          <p:nvPr/>
        </p:nvSpPr>
        <p:spPr>
          <a:xfrm>
            <a:off x="5581799" y="2074664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26" name="Text 24"/>
          <p:cNvSpPr/>
          <p:nvPr/>
        </p:nvSpPr>
        <p:spPr>
          <a:xfrm>
            <a:off x="5791349" y="1855589"/>
            <a:ext cx="762000" cy="571500"/>
          </a:xfrm>
          <a:prstGeom prst="roundRect">
            <a:avLst>
              <a:gd name="adj" fmla="val 10000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6022032" y="1985218"/>
            <a:ext cx="306645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InfoNCE</a:t>
            </a:r>
            <a:endParaRPr lang="en-US" sz="600" dirty="0"/>
          </a:p>
        </p:txBody>
      </p:sp>
      <p:sp>
        <p:nvSpPr>
          <p:cNvPr id="28" name="Text 26"/>
          <p:cNvSpPr/>
          <p:nvPr/>
        </p:nvSpPr>
        <p:spPr>
          <a:xfrm>
            <a:off x="5966668" y="2110829"/>
            <a:ext cx="419588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spcBef>
                <a:spcPts val="150"/>
              </a:spcBef>
              <a:buNone/>
            </a:pPr>
            <a:r>
              <a:rPr lang="en-US" sz="52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attract z_i, z_j</a:t>
            </a:r>
            <a:endParaRPr lang="en-US" sz="525" dirty="0"/>
          </a:p>
        </p:txBody>
      </p:sp>
      <p:sp>
        <p:nvSpPr>
          <p:cNvPr id="29" name="Text 27"/>
          <p:cNvSpPr/>
          <p:nvPr/>
        </p:nvSpPr>
        <p:spPr>
          <a:xfrm>
            <a:off x="5946130" y="2204145"/>
            <a:ext cx="461334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repel negatives</a:t>
            </a:r>
            <a:endParaRPr lang="en-US" sz="525" dirty="0"/>
          </a:p>
        </p:txBody>
      </p:sp>
      <p:sp>
        <p:nvSpPr>
          <p:cNvPr id="30" name="Text 28"/>
          <p:cNvSpPr/>
          <p:nvPr/>
        </p:nvSpPr>
        <p:spPr>
          <a:xfrm>
            <a:off x="381000" y="2827139"/>
            <a:ext cx="8382000" cy="710505"/>
          </a:xfrm>
          <a:prstGeom prst="roundRect">
            <a:avLst>
              <a:gd name="adj" fmla="val 10725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31" name="Image 0" descr="/home/claude/workspace/mckinsey_pres/equations/infonce_wh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0133" y="2941439"/>
            <a:ext cx="1303734" cy="266700"/>
          </a:xfrm>
          <a:prstGeom prst="rect">
            <a:avLst/>
          </a:prstGeom>
        </p:spPr>
      </p:pic>
      <p:sp>
        <p:nvSpPr>
          <p:cNvPr id="32" name="Text 29"/>
          <p:cNvSpPr/>
          <p:nvPr/>
        </p:nvSpPr>
        <p:spPr>
          <a:xfrm>
            <a:off x="413766" y="3303389"/>
            <a:ext cx="831646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450"/>
              </a:spcBef>
              <a:buNone/>
            </a:pPr>
            <a:r>
              <a:rPr lang="en-US" sz="675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Maximize agreement between positive pairs, minimize with negatives</a:t>
            </a:r>
            <a:endParaRPr lang="en-US" sz="675" dirty="0"/>
          </a:p>
        </p:txBody>
      </p:sp>
      <p:sp>
        <p:nvSpPr>
          <p:cNvPr id="33" name="Text 30"/>
          <p:cNvSpPr/>
          <p:nvPr/>
        </p:nvSpPr>
        <p:spPr>
          <a:xfrm>
            <a:off x="381000" y="3670995"/>
            <a:ext cx="2717750" cy="672257"/>
          </a:xfrm>
          <a:prstGeom prst="roundRect">
            <a:avLst>
              <a:gd name="adj" fmla="val 85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Shape 31"/>
          <p:cNvSpPr/>
          <p:nvPr/>
        </p:nvSpPr>
        <p:spPr>
          <a:xfrm>
            <a:off x="400050" y="3670995"/>
            <a:ext cx="0" cy="672257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2"/>
          <p:cNvSpPr/>
          <p:nvPr/>
        </p:nvSpPr>
        <p:spPr>
          <a:xfrm>
            <a:off x="533400" y="3785295"/>
            <a:ext cx="250007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SimCLR</a:t>
            </a:r>
            <a:endParaRPr lang="en-US" sz="825" dirty="0"/>
          </a:p>
        </p:txBody>
      </p:sp>
      <p:sp>
        <p:nvSpPr>
          <p:cNvPr id="36" name="Text 33"/>
          <p:cNvSpPr/>
          <p:nvPr/>
        </p:nvSpPr>
        <p:spPr>
          <a:xfrm>
            <a:off x="533400" y="3989040"/>
            <a:ext cx="2500071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Large batch (4096+), strong augmentations, projection head. Simple but needs huge batches for negatives.</a:t>
            </a:r>
            <a:endParaRPr lang="en-US" sz="675" dirty="0"/>
          </a:p>
        </p:txBody>
      </p:sp>
      <p:sp>
        <p:nvSpPr>
          <p:cNvPr id="37" name="Text 34"/>
          <p:cNvSpPr/>
          <p:nvPr/>
        </p:nvSpPr>
        <p:spPr>
          <a:xfrm>
            <a:off x="3213050" y="3670995"/>
            <a:ext cx="2717750" cy="672257"/>
          </a:xfrm>
          <a:prstGeom prst="roundRect">
            <a:avLst>
              <a:gd name="adj" fmla="val 85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8" name="Shape 35"/>
          <p:cNvSpPr/>
          <p:nvPr/>
        </p:nvSpPr>
        <p:spPr>
          <a:xfrm>
            <a:off x="3232100" y="3670995"/>
            <a:ext cx="0" cy="672257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6"/>
          <p:cNvSpPr/>
          <p:nvPr/>
        </p:nvSpPr>
        <p:spPr>
          <a:xfrm>
            <a:off x="3365450" y="3785295"/>
            <a:ext cx="250007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MoCo</a:t>
            </a:r>
            <a:endParaRPr lang="en-US" sz="825" dirty="0"/>
          </a:p>
        </p:txBody>
      </p:sp>
      <p:sp>
        <p:nvSpPr>
          <p:cNvPr id="40" name="Text 37"/>
          <p:cNvSpPr/>
          <p:nvPr/>
        </p:nvSpPr>
        <p:spPr>
          <a:xfrm>
            <a:off x="3365450" y="3989040"/>
            <a:ext cx="2500071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Momentum encoder + queue of negatives. Memory-efficient, works with small batches.</a:t>
            </a:r>
            <a:endParaRPr lang="en-US" sz="675" dirty="0"/>
          </a:p>
        </p:txBody>
      </p:sp>
      <p:sp>
        <p:nvSpPr>
          <p:cNvPr id="41" name="Text 38"/>
          <p:cNvSpPr/>
          <p:nvPr/>
        </p:nvSpPr>
        <p:spPr>
          <a:xfrm>
            <a:off x="6045101" y="3670995"/>
            <a:ext cx="2717750" cy="672257"/>
          </a:xfrm>
          <a:prstGeom prst="roundRect">
            <a:avLst>
              <a:gd name="adj" fmla="val 85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2" name="Shape 39"/>
          <p:cNvSpPr/>
          <p:nvPr/>
        </p:nvSpPr>
        <p:spPr>
          <a:xfrm>
            <a:off x="6064151" y="3670995"/>
            <a:ext cx="0" cy="672257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Text 40"/>
          <p:cNvSpPr/>
          <p:nvPr/>
        </p:nvSpPr>
        <p:spPr>
          <a:xfrm>
            <a:off x="6197501" y="3785295"/>
            <a:ext cx="250007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BYOL / SimSiam</a:t>
            </a:r>
            <a:endParaRPr lang="en-US" sz="825" dirty="0"/>
          </a:p>
        </p:txBody>
      </p:sp>
      <p:sp>
        <p:nvSpPr>
          <p:cNvPr id="44" name="Text 41"/>
          <p:cNvSpPr/>
          <p:nvPr/>
        </p:nvSpPr>
        <p:spPr>
          <a:xfrm>
            <a:off x="6197501" y="3989040"/>
            <a:ext cx="2500071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negatives needed! Asymmetric architecture prevents collapse.</a:t>
            </a:r>
            <a:endParaRPr lang="en-US" sz="675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2949413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Masked Autoencoders (MAE)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1643211"/>
            <a:ext cx="8382000" cy="1154311"/>
          </a:xfrm>
          <a:prstGeom prst="roundRect">
            <a:avLst>
              <a:gd name="adj" fmla="val 66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2401193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2591693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2782193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2972693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2401193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2591693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2782193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2972693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2401193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2591693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2782193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2972693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2401193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2591693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2782193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2972693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2641253" y="2557611"/>
            <a:ext cx="267935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Original</a:t>
            </a:r>
            <a:endParaRPr lang="en-US" sz="600" dirty="0"/>
          </a:p>
        </p:txBody>
      </p:sp>
      <p:sp>
        <p:nvSpPr>
          <p:cNvPr id="23" name="Text 21"/>
          <p:cNvSpPr/>
          <p:nvPr/>
        </p:nvSpPr>
        <p:spPr>
          <a:xfrm>
            <a:off x="3239393" y="2153692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24" name="Text 22"/>
          <p:cNvSpPr/>
          <p:nvPr/>
        </p:nvSpPr>
        <p:spPr>
          <a:xfrm>
            <a:off x="3429893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3620393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3810893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4001393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8" name="Text 26"/>
          <p:cNvSpPr/>
          <p:nvPr/>
        </p:nvSpPr>
        <p:spPr>
          <a:xfrm>
            <a:off x="3429893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3620393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Text 28"/>
          <p:cNvSpPr/>
          <p:nvPr/>
        </p:nvSpPr>
        <p:spPr>
          <a:xfrm>
            <a:off x="3810893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4001393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2" name="Text 30"/>
          <p:cNvSpPr/>
          <p:nvPr/>
        </p:nvSpPr>
        <p:spPr>
          <a:xfrm>
            <a:off x="3429893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3620393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Text 32"/>
          <p:cNvSpPr/>
          <p:nvPr/>
        </p:nvSpPr>
        <p:spPr>
          <a:xfrm>
            <a:off x="3810893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5" name="Text 33"/>
          <p:cNvSpPr/>
          <p:nvPr/>
        </p:nvSpPr>
        <p:spPr>
          <a:xfrm>
            <a:off x="4001393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6" name="Text 34"/>
          <p:cNvSpPr/>
          <p:nvPr/>
        </p:nvSpPr>
        <p:spPr>
          <a:xfrm>
            <a:off x="3429893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7" name="Text 35"/>
          <p:cNvSpPr/>
          <p:nvPr/>
        </p:nvSpPr>
        <p:spPr>
          <a:xfrm>
            <a:off x="3620393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8" name="Text 36"/>
          <p:cNvSpPr/>
          <p:nvPr/>
        </p:nvSpPr>
        <p:spPr>
          <a:xfrm>
            <a:off x="3810893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9" name="Text 37"/>
          <p:cNvSpPr/>
          <p:nvPr/>
        </p:nvSpPr>
        <p:spPr>
          <a:xfrm>
            <a:off x="4001393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0" name="Text 38"/>
          <p:cNvSpPr/>
          <p:nvPr/>
        </p:nvSpPr>
        <p:spPr>
          <a:xfrm>
            <a:off x="3581102" y="2557611"/>
            <a:ext cx="44934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75% masked</a:t>
            </a:r>
            <a:endParaRPr lang="en-US" sz="600" dirty="0"/>
          </a:p>
        </p:txBody>
      </p:sp>
      <p:sp>
        <p:nvSpPr>
          <p:cNvPr id="41" name="Text 39"/>
          <p:cNvSpPr/>
          <p:nvPr/>
        </p:nvSpPr>
        <p:spPr>
          <a:xfrm>
            <a:off x="4268093" y="2153692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42" name="Text 40"/>
          <p:cNvSpPr/>
          <p:nvPr/>
        </p:nvSpPr>
        <p:spPr>
          <a:xfrm>
            <a:off x="4458593" y="1909911"/>
            <a:ext cx="476250" cy="476250"/>
          </a:xfrm>
          <a:prstGeom prst="roundRect">
            <a:avLst>
              <a:gd name="adj" fmla="val 120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3" name="Text 41"/>
          <p:cNvSpPr/>
          <p:nvPr/>
        </p:nvSpPr>
        <p:spPr>
          <a:xfrm>
            <a:off x="4544169" y="2048024"/>
            <a:ext cx="311048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Encoder</a:t>
            </a:r>
            <a:endParaRPr lang="en-US" sz="600" dirty="0"/>
          </a:p>
        </p:txBody>
      </p:sp>
      <p:sp>
        <p:nvSpPr>
          <p:cNvPr id="44" name="Text 42"/>
          <p:cNvSpPr/>
          <p:nvPr/>
        </p:nvSpPr>
        <p:spPr>
          <a:xfrm>
            <a:off x="4647307" y="2154585"/>
            <a:ext cx="100798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ViT</a:t>
            </a:r>
            <a:endParaRPr lang="en-US" sz="525" dirty="0"/>
          </a:p>
        </p:txBody>
      </p:sp>
      <p:sp>
        <p:nvSpPr>
          <p:cNvPr id="45" name="Text 43"/>
          <p:cNvSpPr/>
          <p:nvPr/>
        </p:nvSpPr>
        <p:spPr>
          <a:xfrm>
            <a:off x="4510236" y="2424261"/>
            <a:ext cx="380271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visible only</a:t>
            </a:r>
            <a:endParaRPr lang="en-US" sz="600" dirty="0"/>
          </a:p>
        </p:txBody>
      </p:sp>
      <p:sp>
        <p:nvSpPr>
          <p:cNvPr id="46" name="Text 44"/>
          <p:cNvSpPr/>
          <p:nvPr/>
        </p:nvSpPr>
        <p:spPr>
          <a:xfrm>
            <a:off x="5030093" y="2153692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47" name="Text 45"/>
          <p:cNvSpPr/>
          <p:nvPr/>
        </p:nvSpPr>
        <p:spPr>
          <a:xfrm>
            <a:off x="5229225" y="1909911"/>
            <a:ext cx="476250" cy="476250"/>
          </a:xfrm>
          <a:prstGeom prst="roundRect">
            <a:avLst>
              <a:gd name="adj" fmla="val 12000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8" name="Text 46"/>
          <p:cNvSpPr/>
          <p:nvPr/>
        </p:nvSpPr>
        <p:spPr>
          <a:xfrm>
            <a:off x="5314801" y="2048024"/>
            <a:ext cx="311048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Decoder</a:t>
            </a:r>
            <a:endParaRPr lang="en-US" sz="600" dirty="0"/>
          </a:p>
        </p:txBody>
      </p:sp>
      <p:sp>
        <p:nvSpPr>
          <p:cNvPr id="49" name="Text 47"/>
          <p:cNvSpPr/>
          <p:nvPr/>
        </p:nvSpPr>
        <p:spPr>
          <a:xfrm>
            <a:off x="5389513" y="2154585"/>
            <a:ext cx="158788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small</a:t>
            </a:r>
            <a:endParaRPr lang="en-US" sz="525" dirty="0"/>
          </a:p>
        </p:txBody>
      </p:sp>
      <p:sp>
        <p:nvSpPr>
          <p:cNvPr id="50" name="Text 48"/>
          <p:cNvSpPr/>
          <p:nvPr/>
        </p:nvSpPr>
        <p:spPr>
          <a:xfrm>
            <a:off x="5220593" y="2424261"/>
            <a:ext cx="503384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 mask tokens</a:t>
            </a:r>
            <a:endParaRPr lang="en-US" sz="600" dirty="0"/>
          </a:p>
        </p:txBody>
      </p:sp>
      <p:sp>
        <p:nvSpPr>
          <p:cNvPr id="51" name="Text 49"/>
          <p:cNvSpPr/>
          <p:nvPr/>
        </p:nvSpPr>
        <p:spPr>
          <a:xfrm>
            <a:off x="5809357" y="2153692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52" name="Text 50"/>
          <p:cNvSpPr/>
          <p:nvPr/>
        </p:nvSpPr>
        <p:spPr>
          <a:xfrm>
            <a:off x="5999857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3" name="Text 51"/>
          <p:cNvSpPr/>
          <p:nvPr/>
        </p:nvSpPr>
        <p:spPr>
          <a:xfrm>
            <a:off x="6190357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4" name="Text 52"/>
          <p:cNvSpPr/>
          <p:nvPr/>
        </p:nvSpPr>
        <p:spPr>
          <a:xfrm>
            <a:off x="6380857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5" name="Text 53"/>
          <p:cNvSpPr/>
          <p:nvPr/>
        </p:nvSpPr>
        <p:spPr>
          <a:xfrm>
            <a:off x="6571357" y="1776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6" name="Text 54"/>
          <p:cNvSpPr/>
          <p:nvPr/>
        </p:nvSpPr>
        <p:spPr>
          <a:xfrm>
            <a:off x="5999857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7" name="Text 55"/>
          <p:cNvSpPr/>
          <p:nvPr/>
        </p:nvSpPr>
        <p:spPr>
          <a:xfrm>
            <a:off x="6190357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8" name="Text 56"/>
          <p:cNvSpPr/>
          <p:nvPr/>
        </p:nvSpPr>
        <p:spPr>
          <a:xfrm>
            <a:off x="6380857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9" name="Text 57"/>
          <p:cNvSpPr/>
          <p:nvPr/>
        </p:nvSpPr>
        <p:spPr>
          <a:xfrm>
            <a:off x="6571357" y="1967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0" name="Text 58"/>
          <p:cNvSpPr/>
          <p:nvPr/>
        </p:nvSpPr>
        <p:spPr>
          <a:xfrm>
            <a:off x="5999857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1" name="Text 59"/>
          <p:cNvSpPr/>
          <p:nvPr/>
        </p:nvSpPr>
        <p:spPr>
          <a:xfrm>
            <a:off x="6190357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2" name="Text 60"/>
          <p:cNvSpPr/>
          <p:nvPr/>
        </p:nvSpPr>
        <p:spPr>
          <a:xfrm>
            <a:off x="6380857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3" name="Text 61"/>
          <p:cNvSpPr/>
          <p:nvPr/>
        </p:nvSpPr>
        <p:spPr>
          <a:xfrm>
            <a:off x="6571357" y="21575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4" name="Text 62"/>
          <p:cNvSpPr/>
          <p:nvPr/>
        </p:nvSpPr>
        <p:spPr>
          <a:xfrm>
            <a:off x="5999857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5" name="Text 63"/>
          <p:cNvSpPr/>
          <p:nvPr/>
        </p:nvSpPr>
        <p:spPr>
          <a:xfrm>
            <a:off x="6190357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6" name="Text 64"/>
          <p:cNvSpPr/>
          <p:nvPr/>
        </p:nvSpPr>
        <p:spPr>
          <a:xfrm>
            <a:off x="6380857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7" name="Text 65"/>
          <p:cNvSpPr/>
          <p:nvPr/>
        </p:nvSpPr>
        <p:spPr>
          <a:xfrm>
            <a:off x="6571357" y="2348061"/>
            <a:ext cx="171450" cy="17145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8" name="Text 66"/>
          <p:cNvSpPr/>
          <p:nvPr/>
        </p:nvSpPr>
        <p:spPr>
          <a:xfrm>
            <a:off x="6125617" y="2557611"/>
            <a:ext cx="501259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Reconstructed</a:t>
            </a:r>
            <a:endParaRPr lang="en-US" sz="600" dirty="0"/>
          </a:p>
        </p:txBody>
      </p:sp>
      <p:sp>
        <p:nvSpPr>
          <p:cNvPr id="69" name="Text 67"/>
          <p:cNvSpPr/>
          <p:nvPr/>
        </p:nvSpPr>
        <p:spPr>
          <a:xfrm>
            <a:off x="381000" y="2930872"/>
            <a:ext cx="2717750" cy="672257"/>
          </a:xfrm>
          <a:prstGeom prst="roundRect">
            <a:avLst>
              <a:gd name="adj" fmla="val 85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0" name="Shape 68"/>
          <p:cNvSpPr/>
          <p:nvPr/>
        </p:nvSpPr>
        <p:spPr>
          <a:xfrm>
            <a:off x="400050" y="2930872"/>
            <a:ext cx="0" cy="672257"/>
          </a:xfrm>
          <a:prstGeom prst="line">
            <a:avLst/>
          </a:prstGeom>
          <a:noFill/>
          <a:ln w="38100">
            <a:solidFill>
              <a:srgbClr val="E53E3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1" name="Text 69"/>
          <p:cNvSpPr/>
          <p:nvPr/>
        </p:nvSpPr>
        <p:spPr>
          <a:xfrm>
            <a:off x="533400" y="3045172"/>
            <a:ext cx="250007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High Mask Ratio (75%)</a:t>
            </a:r>
            <a:endParaRPr lang="en-US" sz="825" dirty="0"/>
          </a:p>
        </p:txBody>
      </p:sp>
      <p:sp>
        <p:nvSpPr>
          <p:cNvPr id="72" name="Text 70"/>
          <p:cNvSpPr/>
          <p:nvPr/>
        </p:nvSpPr>
        <p:spPr>
          <a:xfrm>
            <a:off x="533400" y="3248918"/>
            <a:ext cx="2500071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Unlike BERT (15%). Images are redundant, need harder task. Forces learning of semantics, not just interpolation.</a:t>
            </a:r>
            <a:endParaRPr lang="en-US" sz="675" dirty="0"/>
          </a:p>
        </p:txBody>
      </p:sp>
      <p:sp>
        <p:nvSpPr>
          <p:cNvPr id="73" name="Text 71"/>
          <p:cNvSpPr/>
          <p:nvPr/>
        </p:nvSpPr>
        <p:spPr>
          <a:xfrm>
            <a:off x="3213050" y="2930872"/>
            <a:ext cx="2717750" cy="672257"/>
          </a:xfrm>
          <a:prstGeom prst="roundRect">
            <a:avLst>
              <a:gd name="adj" fmla="val 85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4" name="Shape 72"/>
          <p:cNvSpPr/>
          <p:nvPr/>
        </p:nvSpPr>
        <p:spPr>
          <a:xfrm>
            <a:off x="3232100" y="2930872"/>
            <a:ext cx="0" cy="672257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5" name="Text 73"/>
          <p:cNvSpPr/>
          <p:nvPr/>
        </p:nvSpPr>
        <p:spPr>
          <a:xfrm>
            <a:off x="3365450" y="3045172"/>
            <a:ext cx="250007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Asymmetric Design</a:t>
            </a:r>
            <a:endParaRPr lang="en-US" sz="825" dirty="0"/>
          </a:p>
        </p:txBody>
      </p:sp>
      <p:sp>
        <p:nvSpPr>
          <p:cNvPr id="76" name="Text 74"/>
          <p:cNvSpPr/>
          <p:nvPr/>
        </p:nvSpPr>
        <p:spPr>
          <a:xfrm>
            <a:off x="3365450" y="3248918"/>
            <a:ext cx="2500071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Large encoder (ViT-L/H) sees only visible. Small decoder reconstructs. 3x faster training than ViT alone.</a:t>
            </a:r>
            <a:endParaRPr lang="en-US" sz="675" dirty="0"/>
          </a:p>
        </p:txBody>
      </p:sp>
      <p:sp>
        <p:nvSpPr>
          <p:cNvPr id="77" name="Text 75"/>
          <p:cNvSpPr/>
          <p:nvPr/>
        </p:nvSpPr>
        <p:spPr>
          <a:xfrm>
            <a:off x="6045101" y="2930872"/>
            <a:ext cx="2717750" cy="672257"/>
          </a:xfrm>
          <a:prstGeom prst="roundRect">
            <a:avLst>
              <a:gd name="adj" fmla="val 850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8" name="Shape 76"/>
          <p:cNvSpPr/>
          <p:nvPr/>
        </p:nvSpPr>
        <p:spPr>
          <a:xfrm>
            <a:off x="6064151" y="2930872"/>
            <a:ext cx="0" cy="672257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9" name="Text 77"/>
          <p:cNvSpPr/>
          <p:nvPr/>
        </p:nvSpPr>
        <p:spPr>
          <a:xfrm>
            <a:off x="6197501" y="3045172"/>
            <a:ext cx="250007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Pixel Reconstruction</a:t>
            </a:r>
            <a:endParaRPr lang="en-US" sz="825" dirty="0"/>
          </a:p>
        </p:txBody>
      </p:sp>
      <p:sp>
        <p:nvSpPr>
          <p:cNvPr id="80" name="Text 78"/>
          <p:cNvSpPr/>
          <p:nvPr/>
        </p:nvSpPr>
        <p:spPr>
          <a:xfrm>
            <a:off x="6197501" y="3248918"/>
            <a:ext cx="2500071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MSE loss on normalized pixel values of masked patches. Simple but effective.</a:t>
            </a:r>
            <a:endParaRPr lang="en-US" sz="675" dirty="0"/>
          </a:p>
        </p:txBody>
      </p:sp>
      <p:sp>
        <p:nvSpPr>
          <p:cNvPr id="81" name="Text 79"/>
          <p:cNvSpPr/>
          <p:nvPr/>
        </p:nvSpPr>
        <p:spPr>
          <a:xfrm>
            <a:off x="381000" y="3736479"/>
            <a:ext cx="8382000" cy="552301"/>
          </a:xfrm>
          <a:prstGeom prst="roundRect">
            <a:avLst>
              <a:gd name="adj" fmla="val 13797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2" name="Text 80"/>
          <p:cNvSpPr/>
          <p:nvPr/>
        </p:nvSpPr>
        <p:spPr>
          <a:xfrm>
            <a:off x="495300" y="3850779"/>
            <a:ext cx="831646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Why Self-Supervised Learning Matters</a:t>
            </a:r>
            <a:endParaRPr lang="en-US" sz="825" dirty="0"/>
          </a:p>
        </p:txBody>
      </p:sp>
      <p:sp>
        <p:nvSpPr>
          <p:cNvPr id="83" name="Text 81"/>
          <p:cNvSpPr/>
          <p:nvPr/>
        </p:nvSpPr>
        <p:spPr>
          <a:xfrm>
            <a:off x="495300" y="4054525"/>
            <a:ext cx="149740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Unlabeled data is abundant and cheap</a:t>
            </a:r>
            <a:endParaRPr lang="en-US" sz="675" dirty="0"/>
          </a:p>
        </p:txBody>
      </p:sp>
      <p:sp>
        <p:nvSpPr>
          <p:cNvPr id="84" name="Text 82"/>
          <p:cNvSpPr/>
          <p:nvPr/>
        </p:nvSpPr>
        <p:spPr>
          <a:xfrm>
            <a:off x="2115741" y="4054525"/>
            <a:ext cx="174484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Labels are expensive (medical: expert hours)</a:t>
            </a:r>
            <a:endParaRPr lang="en-US" sz="675" dirty="0"/>
          </a:p>
        </p:txBody>
      </p:sp>
      <p:sp>
        <p:nvSpPr>
          <p:cNvPr id="85" name="Text 83"/>
          <p:cNvSpPr/>
          <p:nvPr/>
        </p:nvSpPr>
        <p:spPr>
          <a:xfrm>
            <a:off x="3978771" y="4054525"/>
            <a:ext cx="150180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Pretrain once, fine-tune for many tasks</a:t>
            </a:r>
            <a:endParaRPr lang="en-US" sz="675" dirty="0"/>
          </a:p>
        </p:txBody>
      </p:sp>
      <p:sp>
        <p:nvSpPr>
          <p:cNvPr id="86" name="Text 84"/>
          <p:cNvSpPr/>
          <p:nvPr/>
        </p:nvSpPr>
        <p:spPr>
          <a:xfrm>
            <a:off x="5603528" y="4054525"/>
            <a:ext cx="1088895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Foundation model paradigm</a:t>
            </a:r>
            <a:endParaRPr lang="en-US" sz="67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3372493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Loss Functions and Optimization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1600498"/>
            <a:ext cx="4095750" cy="834182"/>
          </a:xfrm>
          <a:prstGeom prst="roundRect">
            <a:avLst>
              <a:gd name="adj" fmla="val 685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00050" y="1600498"/>
            <a:ext cx="0" cy="834182"/>
          </a:xfrm>
          <a:prstGeom prst="line">
            <a:avLst/>
          </a:prstGeom>
          <a:noFill/>
          <a:ln w="38100">
            <a:solidFill>
              <a:srgbClr val="E53E3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52450" y="1733848"/>
            <a:ext cx="386676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REGRESSION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552450" y="1970038"/>
            <a:ext cx="38667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MSE:</a:t>
            </a:r>
            <a:r>
              <a:rPr lang="en-US" sz="825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L = (1/n)Σ(yᵢ - ŷᵢ)²</a:t>
            </a:r>
            <a:endParaRPr lang="en-US" sz="825" dirty="0"/>
          </a:p>
        </p:txBody>
      </p:sp>
      <p:sp>
        <p:nvSpPr>
          <p:cNvPr id="9" name="Text 7"/>
          <p:cNvSpPr/>
          <p:nvPr/>
        </p:nvSpPr>
        <p:spPr>
          <a:xfrm>
            <a:off x="552450" y="2154734"/>
            <a:ext cx="38667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MAE:</a:t>
            </a:r>
            <a:r>
              <a:rPr lang="en-US" sz="825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L = (1/n)Σ|yᵢ - ŷᵢ|</a:t>
            </a:r>
            <a:endParaRPr lang="en-US" sz="825" dirty="0"/>
          </a:p>
        </p:txBody>
      </p:sp>
      <p:sp>
        <p:nvSpPr>
          <p:cNvPr id="10" name="Text 8"/>
          <p:cNvSpPr/>
          <p:nvPr/>
        </p:nvSpPr>
        <p:spPr>
          <a:xfrm>
            <a:off x="381000" y="2548979"/>
            <a:ext cx="4095750" cy="834182"/>
          </a:xfrm>
          <a:prstGeom prst="roundRect">
            <a:avLst>
              <a:gd name="adj" fmla="val 685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Shape 9"/>
          <p:cNvSpPr/>
          <p:nvPr/>
        </p:nvSpPr>
        <p:spPr>
          <a:xfrm>
            <a:off x="400050" y="2548979"/>
            <a:ext cx="0" cy="834182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52450" y="2682329"/>
            <a:ext cx="386676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CLASSIFICATION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552450" y="2918520"/>
            <a:ext cx="38667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BCE:</a:t>
            </a:r>
            <a:r>
              <a:rPr lang="en-US" sz="825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L = -[y·log(p) + (1-y)·log(1-p)]</a:t>
            </a:r>
            <a:endParaRPr lang="en-US" sz="825" dirty="0"/>
          </a:p>
        </p:txBody>
      </p:sp>
      <p:sp>
        <p:nvSpPr>
          <p:cNvPr id="14" name="Text 12"/>
          <p:cNvSpPr/>
          <p:nvPr/>
        </p:nvSpPr>
        <p:spPr>
          <a:xfrm>
            <a:off x="552450" y="3103215"/>
            <a:ext cx="38667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CE:</a:t>
            </a:r>
            <a:r>
              <a:rPr lang="en-US" sz="825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L = -Σyᵢ·log(pᵢ)</a:t>
            </a:r>
            <a:endParaRPr lang="en-US" sz="825" dirty="0"/>
          </a:p>
        </p:txBody>
      </p:sp>
      <p:sp>
        <p:nvSpPr>
          <p:cNvPr id="15" name="Text 13"/>
          <p:cNvSpPr/>
          <p:nvPr/>
        </p:nvSpPr>
        <p:spPr>
          <a:xfrm>
            <a:off x="381000" y="3497461"/>
            <a:ext cx="4095750" cy="834182"/>
          </a:xfrm>
          <a:prstGeom prst="roundRect">
            <a:avLst>
              <a:gd name="adj" fmla="val 6851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00050" y="3497461"/>
            <a:ext cx="0" cy="834182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552450" y="3630811"/>
            <a:ext cx="386676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GENERATIVE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552450" y="3867001"/>
            <a:ext cx="38667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KL Divergence:</a:t>
            </a:r>
            <a:r>
              <a:rPr lang="en-US" sz="825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DKL(P||Q)</a:t>
            </a:r>
            <a:endParaRPr lang="en-US" sz="825" dirty="0"/>
          </a:p>
        </p:txBody>
      </p:sp>
      <p:sp>
        <p:nvSpPr>
          <p:cNvPr id="19" name="Text 17"/>
          <p:cNvSpPr/>
          <p:nvPr/>
        </p:nvSpPr>
        <p:spPr>
          <a:xfrm>
            <a:off x="552450" y="4051697"/>
            <a:ext cx="38667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Adversarial:</a:t>
            </a:r>
            <a:r>
              <a:rPr lang="en-US" sz="825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Min-Max Game</a:t>
            </a:r>
            <a:endParaRPr lang="en-US" sz="825" dirty="0"/>
          </a:p>
        </p:txBody>
      </p:sp>
      <p:sp>
        <p:nvSpPr>
          <p:cNvPr id="20" name="Text 18"/>
          <p:cNvSpPr/>
          <p:nvPr/>
        </p:nvSpPr>
        <p:spPr>
          <a:xfrm>
            <a:off x="4667250" y="1544241"/>
            <a:ext cx="4095750" cy="2079873"/>
          </a:xfrm>
          <a:prstGeom prst="roundRect">
            <a:avLst>
              <a:gd name="adj" fmla="val 2748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4800600" y="1677591"/>
            <a:ext cx="3905631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750"/>
              </a:spcAft>
              <a:buNone/>
            </a:pPr>
            <a:r>
              <a:rPr lang="en-US" sz="9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SEGMENTATION LOSSES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4800600" y="1932831"/>
            <a:ext cx="390563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Dice Loss</a:t>
            </a:r>
            <a:endParaRPr lang="en-US" sz="825" dirty="0"/>
          </a:p>
        </p:txBody>
      </p:sp>
      <p:sp>
        <p:nvSpPr>
          <p:cNvPr id="23" name="Text 21"/>
          <p:cNvSpPr/>
          <p:nvPr/>
        </p:nvSpPr>
        <p:spPr>
          <a:xfrm>
            <a:off x="4800600" y="2117527"/>
            <a:ext cx="390563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 = 1 - (2|X∩Y|)/(|X|+|Y|)</a:t>
            </a:r>
            <a:endParaRPr lang="en-US" sz="750" dirty="0"/>
          </a:p>
        </p:txBody>
      </p:sp>
      <p:sp>
        <p:nvSpPr>
          <p:cNvPr id="24" name="Text 22"/>
          <p:cNvSpPr/>
          <p:nvPr/>
        </p:nvSpPr>
        <p:spPr>
          <a:xfrm>
            <a:off x="4800600" y="2346127"/>
            <a:ext cx="390563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Soft Dice</a:t>
            </a:r>
            <a:endParaRPr lang="en-US" sz="825" dirty="0"/>
          </a:p>
        </p:txBody>
      </p:sp>
      <p:sp>
        <p:nvSpPr>
          <p:cNvPr id="25" name="Text 23"/>
          <p:cNvSpPr/>
          <p:nvPr/>
        </p:nvSpPr>
        <p:spPr>
          <a:xfrm>
            <a:off x="4800600" y="2530822"/>
            <a:ext cx="390563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Differentiable version for training</a:t>
            </a:r>
            <a:endParaRPr lang="en-US" sz="750" dirty="0"/>
          </a:p>
        </p:txBody>
      </p:sp>
      <p:sp>
        <p:nvSpPr>
          <p:cNvPr id="26" name="Text 24"/>
          <p:cNvSpPr/>
          <p:nvPr/>
        </p:nvSpPr>
        <p:spPr>
          <a:xfrm>
            <a:off x="4800600" y="2759422"/>
            <a:ext cx="390563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Tversky Loss</a:t>
            </a:r>
            <a:endParaRPr lang="en-US" sz="825" dirty="0"/>
          </a:p>
        </p:txBody>
      </p:sp>
      <p:sp>
        <p:nvSpPr>
          <p:cNvPr id="27" name="Text 25"/>
          <p:cNvSpPr/>
          <p:nvPr/>
        </p:nvSpPr>
        <p:spPr>
          <a:xfrm>
            <a:off x="4800600" y="2944118"/>
            <a:ext cx="390563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Weighted FP/FN: α·FP + β·FN</a:t>
            </a:r>
            <a:endParaRPr lang="en-US" sz="750" dirty="0"/>
          </a:p>
        </p:txBody>
      </p:sp>
      <p:sp>
        <p:nvSpPr>
          <p:cNvPr id="28" name="Text 26"/>
          <p:cNvSpPr/>
          <p:nvPr/>
        </p:nvSpPr>
        <p:spPr>
          <a:xfrm>
            <a:off x="4800600" y="3172718"/>
            <a:ext cx="390563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Compound Loss</a:t>
            </a:r>
            <a:endParaRPr lang="en-US" sz="825" dirty="0"/>
          </a:p>
        </p:txBody>
      </p:sp>
      <p:sp>
        <p:nvSpPr>
          <p:cNvPr id="29" name="Text 27"/>
          <p:cNvSpPr/>
          <p:nvPr/>
        </p:nvSpPr>
        <p:spPr>
          <a:xfrm>
            <a:off x="4800600" y="3357414"/>
            <a:ext cx="390563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CE + Dice for balanced training</a:t>
            </a:r>
            <a:endParaRPr lang="en-US" sz="750" dirty="0"/>
          </a:p>
        </p:txBody>
      </p:sp>
      <p:sp>
        <p:nvSpPr>
          <p:cNvPr id="30" name="Text 28"/>
          <p:cNvSpPr/>
          <p:nvPr/>
        </p:nvSpPr>
        <p:spPr>
          <a:xfrm>
            <a:off x="4667250" y="3738414"/>
            <a:ext cx="4095750" cy="649486"/>
          </a:xfrm>
          <a:prstGeom prst="roundRect">
            <a:avLst>
              <a:gd name="adj" fmla="val 8799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Shape 29"/>
          <p:cNvSpPr/>
          <p:nvPr/>
        </p:nvSpPr>
        <p:spPr>
          <a:xfrm>
            <a:off x="4686300" y="3738414"/>
            <a:ext cx="0" cy="649486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4838700" y="3871764"/>
            <a:ext cx="386676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OPTIMIZERS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4838700" y="4107954"/>
            <a:ext cx="38667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SGD → Momentum → Adam → AdamW</a:t>
            </a:r>
            <a:endParaRPr lang="en-US" sz="82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2196917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Training Components</a:t>
            </a:r>
            <a:endParaRPr lang="en-US" sz="1650" dirty="0"/>
          </a:p>
        </p:txBody>
      </p:sp>
      <p:pic>
        <p:nvPicPr>
          <p:cNvPr id="5" name="Image 0" descr="/tmp/rasterized-gradient-1ef6c27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539478"/>
            <a:ext cx="3550295" cy="126087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71500" y="1729978"/>
            <a:ext cx="3232681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spcAft>
                <a:spcPts val="900"/>
              </a:spcAft>
              <a:buNone/>
            </a:pPr>
            <a:r>
              <a:rPr lang="en-US" sz="105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Weight Initialization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571500" y="2030909"/>
            <a:ext cx="323268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600"/>
              </a:spcAft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Xavier/Glorot:</a:t>
            </a:r>
            <a:r>
              <a:rPr lang="en-US" sz="8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Var(W) = 2/(nᵢₙ + nₒᵤₜ)</a:t>
            </a:r>
            <a:endParaRPr lang="en-US" sz="825" dirty="0"/>
          </a:p>
        </p:txBody>
      </p:sp>
      <p:sp>
        <p:nvSpPr>
          <p:cNvPr id="8" name="Text 5"/>
          <p:cNvSpPr/>
          <p:nvPr/>
        </p:nvSpPr>
        <p:spPr>
          <a:xfrm>
            <a:off x="571500" y="2253704"/>
            <a:ext cx="323268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600"/>
              </a:spcAft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He/Kaiming:</a:t>
            </a:r>
            <a:r>
              <a:rPr lang="en-US" sz="8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Var(W) = 2/nᵢₙ</a:t>
            </a:r>
            <a:endParaRPr lang="en-US" sz="825" dirty="0"/>
          </a:p>
        </p:txBody>
      </p:sp>
      <p:sp>
        <p:nvSpPr>
          <p:cNvPr id="9" name="Text 6"/>
          <p:cNvSpPr/>
          <p:nvPr/>
        </p:nvSpPr>
        <p:spPr>
          <a:xfrm>
            <a:off x="571500" y="2476500"/>
            <a:ext cx="323268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Proper initialization prevents vanishing/exploding gradients</a:t>
            </a:r>
            <a:endParaRPr lang="en-US" sz="750" dirty="0"/>
          </a:p>
        </p:txBody>
      </p:sp>
      <p:sp>
        <p:nvSpPr>
          <p:cNvPr id="10" name="Text 7"/>
          <p:cNvSpPr/>
          <p:nvPr/>
        </p:nvSpPr>
        <p:spPr>
          <a:xfrm>
            <a:off x="381000" y="2952750"/>
            <a:ext cx="3550295" cy="1439763"/>
          </a:xfrm>
          <a:prstGeom prst="roundRect">
            <a:avLst>
              <a:gd name="adj" fmla="val 5293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Shape 8"/>
          <p:cNvSpPr/>
          <p:nvPr/>
        </p:nvSpPr>
        <p:spPr>
          <a:xfrm>
            <a:off x="400050" y="2952750"/>
            <a:ext cx="0" cy="1439763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09600" y="3143250"/>
            <a:ext cx="3193819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spcAft>
                <a:spcPts val="900"/>
              </a:spcAft>
              <a:buNone/>
            </a:pPr>
            <a:r>
              <a:rPr lang="en-US" sz="105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Regularization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609600" y="3444180"/>
            <a:ext cx="319381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L1/L2 Weight Decay</a:t>
            </a:r>
            <a:endParaRPr lang="en-US" sz="825" dirty="0"/>
          </a:p>
        </p:txBody>
      </p:sp>
      <p:sp>
        <p:nvSpPr>
          <p:cNvPr id="14" name="Text 11"/>
          <p:cNvSpPr/>
          <p:nvPr/>
        </p:nvSpPr>
        <p:spPr>
          <a:xfrm>
            <a:off x="609600" y="3647926"/>
            <a:ext cx="319381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Dropout (p = 0.1-0.5)</a:t>
            </a:r>
            <a:endParaRPr lang="en-US" sz="825" dirty="0"/>
          </a:p>
        </p:txBody>
      </p:sp>
      <p:sp>
        <p:nvSpPr>
          <p:cNvPr id="15" name="Text 12"/>
          <p:cNvSpPr/>
          <p:nvPr/>
        </p:nvSpPr>
        <p:spPr>
          <a:xfrm>
            <a:off x="609600" y="3851672"/>
            <a:ext cx="319381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Augmentation</a:t>
            </a:r>
            <a:endParaRPr lang="en-US" sz="825" dirty="0"/>
          </a:p>
        </p:txBody>
      </p:sp>
      <p:sp>
        <p:nvSpPr>
          <p:cNvPr id="16" name="Text 13"/>
          <p:cNvSpPr/>
          <p:nvPr/>
        </p:nvSpPr>
        <p:spPr>
          <a:xfrm>
            <a:off x="609600" y="4055418"/>
            <a:ext cx="319381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Early Stopping</a:t>
            </a:r>
            <a:endParaRPr lang="en-US" sz="825" dirty="0"/>
          </a:p>
        </p:txBody>
      </p:sp>
      <p:sp>
        <p:nvSpPr>
          <p:cNvPr id="17" name="Text 14"/>
          <p:cNvSpPr/>
          <p:nvPr/>
        </p:nvSpPr>
        <p:spPr>
          <a:xfrm>
            <a:off x="4121795" y="1649760"/>
            <a:ext cx="4641205" cy="2632472"/>
          </a:xfrm>
          <a:prstGeom prst="roundRect">
            <a:avLst>
              <a:gd name="adj" fmla="val 289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5"/>
          <p:cNvSpPr/>
          <p:nvPr/>
        </p:nvSpPr>
        <p:spPr>
          <a:xfrm>
            <a:off x="4312295" y="1840260"/>
            <a:ext cx="4345409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spcAft>
                <a:spcPts val="1200"/>
              </a:spcAft>
              <a:buNone/>
            </a:pPr>
            <a:r>
              <a:rPr lang="en-US" sz="1050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Computational Graph and Backpropagation</a:t>
            </a:r>
            <a:endParaRPr lang="en-US" sz="1050" dirty="0"/>
          </a:p>
        </p:txBody>
      </p:sp>
      <p:sp>
        <p:nvSpPr>
          <p:cNvPr id="19" name="Text 16"/>
          <p:cNvSpPr/>
          <p:nvPr/>
        </p:nvSpPr>
        <p:spPr>
          <a:xfrm>
            <a:off x="4560987" y="2331690"/>
            <a:ext cx="800546" cy="419100"/>
          </a:xfrm>
          <a:prstGeom prst="roundRect">
            <a:avLst>
              <a:gd name="adj" fmla="val 9091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7"/>
          <p:cNvSpPr/>
          <p:nvPr/>
        </p:nvSpPr>
        <p:spPr>
          <a:xfrm>
            <a:off x="4675287" y="2407890"/>
            <a:ext cx="58338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Input x</a:t>
            </a:r>
            <a:endParaRPr lang="en-US" sz="1500" dirty="0"/>
          </a:p>
        </p:txBody>
      </p:sp>
      <p:sp>
        <p:nvSpPr>
          <p:cNvPr id="21" name="Text 18"/>
          <p:cNvSpPr/>
          <p:nvPr/>
        </p:nvSpPr>
        <p:spPr>
          <a:xfrm>
            <a:off x="5437733" y="2447925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22" name="Text 19"/>
          <p:cNvSpPr/>
          <p:nvPr/>
        </p:nvSpPr>
        <p:spPr>
          <a:xfrm>
            <a:off x="5647283" y="2331690"/>
            <a:ext cx="758279" cy="419100"/>
          </a:xfrm>
          <a:prstGeom prst="roundRect">
            <a:avLst>
              <a:gd name="adj" fmla="val 9091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20"/>
          <p:cNvSpPr/>
          <p:nvPr/>
        </p:nvSpPr>
        <p:spPr>
          <a:xfrm>
            <a:off x="5761583" y="2407890"/>
            <a:ext cx="540273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Linear</a:t>
            </a:r>
            <a:endParaRPr lang="en-US" sz="1500" dirty="0"/>
          </a:p>
        </p:txBody>
      </p:sp>
      <p:sp>
        <p:nvSpPr>
          <p:cNvPr id="24" name="Text 21"/>
          <p:cNvSpPr/>
          <p:nvPr/>
        </p:nvSpPr>
        <p:spPr>
          <a:xfrm>
            <a:off x="6481763" y="2447925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25" name="Text 22"/>
          <p:cNvSpPr/>
          <p:nvPr/>
        </p:nvSpPr>
        <p:spPr>
          <a:xfrm>
            <a:off x="6691313" y="2331690"/>
            <a:ext cx="715714" cy="419100"/>
          </a:xfrm>
          <a:prstGeom prst="roundRect">
            <a:avLst>
              <a:gd name="adj" fmla="val 909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3"/>
          <p:cNvSpPr/>
          <p:nvPr/>
        </p:nvSpPr>
        <p:spPr>
          <a:xfrm>
            <a:off x="6805613" y="2407890"/>
            <a:ext cx="49685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ReLU</a:t>
            </a:r>
            <a:endParaRPr lang="en-US" sz="1500" dirty="0"/>
          </a:p>
        </p:txBody>
      </p:sp>
      <p:sp>
        <p:nvSpPr>
          <p:cNvPr id="27" name="Text 24"/>
          <p:cNvSpPr/>
          <p:nvPr/>
        </p:nvSpPr>
        <p:spPr>
          <a:xfrm>
            <a:off x="7483227" y="2447925"/>
            <a:ext cx="13601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50" dirty="0"/>
          </a:p>
        </p:txBody>
      </p:sp>
      <p:sp>
        <p:nvSpPr>
          <p:cNvPr id="28" name="Text 25"/>
          <p:cNvSpPr/>
          <p:nvPr/>
        </p:nvSpPr>
        <p:spPr>
          <a:xfrm>
            <a:off x="7692777" y="2331690"/>
            <a:ext cx="631031" cy="419100"/>
          </a:xfrm>
          <a:prstGeom prst="roundRect">
            <a:avLst>
              <a:gd name="adj" fmla="val 9091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Text 26"/>
          <p:cNvSpPr/>
          <p:nvPr/>
        </p:nvSpPr>
        <p:spPr>
          <a:xfrm>
            <a:off x="7807077" y="2407890"/>
            <a:ext cx="41048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Loss</a:t>
            </a:r>
            <a:endParaRPr lang="en-US" sz="1500" dirty="0"/>
          </a:p>
        </p:txBody>
      </p:sp>
      <p:sp>
        <p:nvSpPr>
          <p:cNvPr id="30" name="Text 27"/>
          <p:cNvSpPr/>
          <p:nvPr/>
        </p:nvSpPr>
        <p:spPr>
          <a:xfrm>
            <a:off x="4312295" y="3055590"/>
            <a:ext cx="4260205" cy="636091"/>
          </a:xfrm>
          <a:prstGeom prst="roundRect">
            <a:avLst>
              <a:gd name="adj" fmla="val 8985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Text 28"/>
          <p:cNvSpPr/>
          <p:nvPr/>
        </p:nvSpPr>
        <p:spPr>
          <a:xfrm>
            <a:off x="4445645" y="3188940"/>
            <a:ext cx="407337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600"/>
              </a:spcAft>
              <a:buNone/>
            </a:pPr>
            <a:r>
              <a:rPr lang="en-US" sz="825" b="1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Forward Pass:</a:t>
            </a:r>
            <a:r>
              <a:rPr lang="en-US" sz="825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Compute output from input</a:t>
            </a:r>
            <a:endParaRPr lang="en-US" sz="825" dirty="0"/>
          </a:p>
        </p:txBody>
      </p:sp>
      <p:sp>
        <p:nvSpPr>
          <p:cNvPr id="32" name="Text 29"/>
          <p:cNvSpPr/>
          <p:nvPr/>
        </p:nvSpPr>
        <p:spPr>
          <a:xfrm>
            <a:off x="4445645" y="3411736"/>
            <a:ext cx="407337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Backward Pass:</a:t>
            </a:r>
            <a:r>
              <a:rPr lang="en-US" sz="825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Compute gradients via chain rule</a:t>
            </a:r>
            <a:endParaRPr lang="en-US" sz="825" dirty="0"/>
          </a:p>
        </p:txBody>
      </p:sp>
      <p:sp>
        <p:nvSpPr>
          <p:cNvPr id="33" name="Text 30"/>
          <p:cNvSpPr/>
          <p:nvPr/>
        </p:nvSpPr>
        <p:spPr>
          <a:xfrm>
            <a:off x="4312295" y="3958382"/>
            <a:ext cx="434540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Chain Rule: ∂L/∂w = ∂L/∂y · ∂y/∂w</a:t>
            </a:r>
            <a:endParaRPr lang="en-US" sz="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4953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28600"/>
            <a:ext cx="57150" cy="2667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47650"/>
            <a:ext cx="345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Convolutional Neural Networks</a:t>
            </a:r>
            <a:endParaRPr lang="en-US" sz="1800" dirty="0"/>
          </a:p>
        </p:txBody>
      </p:sp>
      <p:pic>
        <p:nvPicPr>
          <p:cNvPr id="5" name="Image 0" descr="/tmp/rasterized-gradient-bfeee16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952500"/>
            <a:ext cx="8382000" cy="43993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71500" y="1085850"/>
            <a:ext cx="816102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Inductive Biases:</a:t>
            </a:r>
            <a:r>
              <a:rPr lang="en-US" sz="9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Translation equivariance, local connectivity, parameter sharing → efficient feature learning</a:t>
            </a:r>
            <a:endParaRPr lang="en-US" sz="975" dirty="0"/>
          </a:p>
        </p:txBody>
      </p:sp>
      <p:sp>
        <p:nvSpPr>
          <p:cNvPr id="7" name="Text 4"/>
          <p:cNvSpPr/>
          <p:nvPr/>
        </p:nvSpPr>
        <p:spPr>
          <a:xfrm>
            <a:off x="381000" y="2130772"/>
            <a:ext cx="2692450" cy="1746796"/>
          </a:xfrm>
          <a:prstGeom prst="roundRect">
            <a:avLst>
              <a:gd name="adj" fmla="val 436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1174105" y="2283172"/>
            <a:ext cx="112821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900"/>
              </a:spcAft>
              <a:buNone/>
            </a:pPr>
            <a:r>
              <a:rPr lang="en-US" sz="82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Padding, No Stride</a:t>
            </a:r>
            <a:endParaRPr lang="en-US" sz="825" dirty="0"/>
          </a:p>
        </p:txBody>
      </p:sp>
      <p:sp>
        <p:nvSpPr>
          <p:cNvPr id="35" name="Text 32"/>
          <p:cNvSpPr/>
          <p:nvPr/>
        </p:nvSpPr>
        <p:spPr>
          <a:xfrm>
            <a:off x="1368475" y="3591818"/>
            <a:ext cx="73185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Bef>
                <a:spcPts val="600"/>
              </a:spcBef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4×4 → 3×3 (k=2)</a:t>
            </a:r>
            <a:endParaRPr lang="en-US" sz="750" dirty="0"/>
          </a:p>
        </p:txBody>
      </p:sp>
      <p:sp>
        <p:nvSpPr>
          <p:cNvPr id="36" name="Text 33"/>
          <p:cNvSpPr/>
          <p:nvPr/>
        </p:nvSpPr>
        <p:spPr>
          <a:xfrm>
            <a:off x="3225850" y="2130772"/>
            <a:ext cx="2692450" cy="1746796"/>
          </a:xfrm>
          <a:prstGeom prst="roundRect">
            <a:avLst>
              <a:gd name="adj" fmla="val 436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7" name="Text 34"/>
          <p:cNvSpPr/>
          <p:nvPr/>
        </p:nvSpPr>
        <p:spPr>
          <a:xfrm>
            <a:off x="4103340" y="2283172"/>
            <a:ext cx="95606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900"/>
              </a:spcAft>
              <a:buNone/>
            </a:pPr>
            <a:r>
              <a:rPr lang="en-US" sz="82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Padding, No Stride</a:t>
            </a:r>
            <a:endParaRPr lang="en-US" sz="825" dirty="0"/>
          </a:p>
        </p:txBody>
      </p:sp>
      <p:sp>
        <p:nvSpPr>
          <p:cNvPr id="54" name="Text 51"/>
          <p:cNvSpPr/>
          <p:nvPr/>
        </p:nvSpPr>
        <p:spPr>
          <a:xfrm>
            <a:off x="4495800" y="2923133"/>
            <a:ext cx="155448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endParaRPr lang="en-US" sz="1200" dirty="0"/>
          </a:p>
        </p:txBody>
      </p:sp>
      <p:sp>
        <p:nvSpPr>
          <p:cNvPr id="71" name="Text 68"/>
          <p:cNvSpPr/>
          <p:nvPr/>
        </p:nvSpPr>
        <p:spPr>
          <a:xfrm>
            <a:off x="4124623" y="3591818"/>
            <a:ext cx="91265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Bef>
                <a:spcPts val="600"/>
              </a:spcBef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size preserved</a:t>
            </a:r>
            <a:endParaRPr lang="en-US" sz="750" dirty="0"/>
          </a:p>
        </p:txBody>
      </p:sp>
      <p:sp>
        <p:nvSpPr>
          <p:cNvPr id="72" name="Text 69"/>
          <p:cNvSpPr/>
          <p:nvPr/>
        </p:nvSpPr>
        <p:spPr>
          <a:xfrm>
            <a:off x="6070699" y="2130772"/>
            <a:ext cx="2692450" cy="1746796"/>
          </a:xfrm>
          <a:prstGeom prst="roundRect">
            <a:avLst>
              <a:gd name="adj" fmla="val 4362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3" name="Text 70"/>
          <p:cNvSpPr/>
          <p:nvPr/>
        </p:nvSpPr>
        <p:spPr>
          <a:xfrm>
            <a:off x="6888510" y="2283172"/>
            <a:ext cx="107781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900"/>
              </a:spcAft>
              <a:buNone/>
            </a:pPr>
            <a:r>
              <a:rPr lang="en-US" sz="82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Padding, Stride=2</a:t>
            </a:r>
            <a:endParaRPr lang="en-US" sz="825" dirty="0"/>
          </a:p>
        </p:txBody>
      </p:sp>
      <p:sp>
        <p:nvSpPr>
          <p:cNvPr id="95" name="Text 92"/>
          <p:cNvSpPr/>
          <p:nvPr/>
        </p:nvSpPr>
        <p:spPr>
          <a:xfrm>
            <a:off x="7037040" y="3591818"/>
            <a:ext cx="77496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Bef>
                <a:spcPts val="600"/>
              </a:spcBef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Downsampling 2×</a:t>
            </a:r>
            <a:endParaRPr lang="en-US" sz="750" dirty="0"/>
          </a:p>
        </p:txBody>
      </p:sp>
      <p:sp>
        <p:nvSpPr>
          <p:cNvPr id="96" name="Text 93"/>
          <p:cNvSpPr/>
          <p:nvPr/>
        </p:nvSpPr>
        <p:spPr>
          <a:xfrm>
            <a:off x="381000" y="4615904"/>
            <a:ext cx="1585020" cy="337096"/>
          </a:xfrm>
          <a:prstGeom prst="roundRect">
            <a:avLst>
              <a:gd name="adj" fmla="val 16954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7" name="Text 94"/>
          <p:cNvSpPr/>
          <p:nvPr/>
        </p:nvSpPr>
        <p:spPr>
          <a:xfrm>
            <a:off x="501167" y="4711154"/>
            <a:ext cx="134468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Conv2D</a:t>
            </a:r>
            <a:endParaRPr lang="en-US" sz="825" dirty="0"/>
          </a:p>
        </p:txBody>
      </p:sp>
      <p:sp>
        <p:nvSpPr>
          <p:cNvPr id="98" name="Text 95"/>
          <p:cNvSpPr/>
          <p:nvPr/>
        </p:nvSpPr>
        <p:spPr>
          <a:xfrm>
            <a:off x="2080320" y="4615904"/>
            <a:ext cx="1585020" cy="337096"/>
          </a:xfrm>
          <a:prstGeom prst="roundRect">
            <a:avLst>
              <a:gd name="adj" fmla="val 16954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9" name="Text 96"/>
          <p:cNvSpPr/>
          <p:nvPr/>
        </p:nvSpPr>
        <p:spPr>
          <a:xfrm>
            <a:off x="2200486" y="4711154"/>
            <a:ext cx="134468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BatchNorm</a:t>
            </a:r>
            <a:endParaRPr lang="en-US" sz="825" dirty="0"/>
          </a:p>
        </p:txBody>
      </p:sp>
      <p:sp>
        <p:nvSpPr>
          <p:cNvPr id="100" name="Text 97"/>
          <p:cNvSpPr/>
          <p:nvPr/>
        </p:nvSpPr>
        <p:spPr>
          <a:xfrm>
            <a:off x="3779639" y="4615904"/>
            <a:ext cx="1585020" cy="337096"/>
          </a:xfrm>
          <a:prstGeom prst="roundRect">
            <a:avLst>
              <a:gd name="adj" fmla="val 16954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1" name="Text 98"/>
          <p:cNvSpPr/>
          <p:nvPr/>
        </p:nvSpPr>
        <p:spPr>
          <a:xfrm>
            <a:off x="3899806" y="4711154"/>
            <a:ext cx="134468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ReLU</a:t>
            </a:r>
            <a:endParaRPr lang="en-US" sz="825" dirty="0"/>
          </a:p>
        </p:txBody>
      </p:sp>
      <p:sp>
        <p:nvSpPr>
          <p:cNvPr id="102" name="Text 99"/>
          <p:cNvSpPr/>
          <p:nvPr/>
        </p:nvSpPr>
        <p:spPr>
          <a:xfrm>
            <a:off x="5478959" y="4615904"/>
            <a:ext cx="1585020" cy="337096"/>
          </a:xfrm>
          <a:prstGeom prst="roundRect">
            <a:avLst>
              <a:gd name="adj" fmla="val 16954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3" name="Text 100"/>
          <p:cNvSpPr/>
          <p:nvPr/>
        </p:nvSpPr>
        <p:spPr>
          <a:xfrm>
            <a:off x="5599125" y="4711154"/>
            <a:ext cx="134468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MaxPool</a:t>
            </a:r>
            <a:endParaRPr lang="en-US" sz="825" dirty="0"/>
          </a:p>
        </p:txBody>
      </p:sp>
      <p:sp>
        <p:nvSpPr>
          <p:cNvPr id="104" name="Text 101"/>
          <p:cNvSpPr/>
          <p:nvPr/>
        </p:nvSpPr>
        <p:spPr>
          <a:xfrm>
            <a:off x="7178278" y="4615904"/>
            <a:ext cx="1585020" cy="337096"/>
          </a:xfrm>
          <a:prstGeom prst="roundRect">
            <a:avLst>
              <a:gd name="adj" fmla="val 16954"/>
            </a:avLst>
          </a:prstGeom>
          <a:solidFill>
            <a:srgbClr val="E53E3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5" name="Text 102"/>
          <p:cNvSpPr/>
          <p:nvPr/>
        </p:nvSpPr>
        <p:spPr>
          <a:xfrm>
            <a:off x="7298445" y="4711154"/>
            <a:ext cx="134468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Linear</a:t>
            </a:r>
            <a:endParaRPr lang="en-US" sz="825" dirty="0"/>
          </a:p>
        </p:txBody>
      </p:sp>
      <p:pic>
        <p:nvPicPr>
          <p:cNvPr id="106" name="Picture 105" descr="A blue and green square object&#10;&#10;AI-generated content may be incorrect.">
            <a:extLst>
              <a:ext uri="{FF2B5EF4-FFF2-40B4-BE49-F238E27FC236}">
                <a16:creationId xmlns:a16="http://schemas.microsoft.com/office/drawing/2014/main" id="{2B52E4BD-56C9-34D0-ABF4-229CDC0364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9173" y="2525018"/>
            <a:ext cx="890453" cy="945194"/>
          </a:xfrm>
          <a:prstGeom prst="rect">
            <a:avLst/>
          </a:prstGeom>
        </p:spPr>
      </p:pic>
      <p:pic>
        <p:nvPicPr>
          <p:cNvPr id="107" name="Picture 106" descr="A blue and green squares&#10;&#10;AI-generated content may be incorrect.">
            <a:extLst>
              <a:ext uri="{FF2B5EF4-FFF2-40B4-BE49-F238E27FC236}">
                <a16:creationId xmlns:a16="http://schemas.microsoft.com/office/drawing/2014/main" id="{B80174A9-E8EB-B25F-3836-1C3005966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3311" y="2536062"/>
            <a:ext cx="835273" cy="949462"/>
          </a:xfrm>
          <a:prstGeom prst="rect">
            <a:avLst/>
          </a:prstGeom>
        </p:spPr>
      </p:pic>
      <p:pic>
        <p:nvPicPr>
          <p:cNvPr id="108" name="Picture 107" descr="A blue and green grid&#10;&#10;AI-generated content may be incorrect.">
            <a:extLst>
              <a:ext uri="{FF2B5EF4-FFF2-40B4-BE49-F238E27FC236}">
                <a16:creationId xmlns:a16="http://schemas.microsoft.com/office/drawing/2014/main" id="{2A98654E-2854-A7B7-F00C-86A4AE8DEE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8271" y="2571750"/>
            <a:ext cx="977306" cy="95736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49530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28600"/>
            <a:ext cx="57150" cy="2667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47650"/>
            <a:ext cx="4137437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U-Net: Encoder-Decoder Architecture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3181350" y="1479203"/>
            <a:ext cx="952500" cy="381000"/>
          </a:xfrm>
          <a:prstGeom prst="roundRect">
            <a:avLst>
              <a:gd name="adj" fmla="val 100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3382268" y="1609725"/>
            <a:ext cx="56167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Input 256×256</a:t>
            </a:r>
            <a:endParaRPr lang="en-US" sz="675" dirty="0"/>
          </a:p>
        </p:txBody>
      </p:sp>
      <p:sp>
        <p:nvSpPr>
          <p:cNvPr id="7" name="Text 5"/>
          <p:cNvSpPr/>
          <p:nvPr/>
        </p:nvSpPr>
        <p:spPr>
          <a:xfrm>
            <a:off x="3591074" y="1936403"/>
            <a:ext cx="55363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 Conv+Pool</a:t>
            </a:r>
            <a:endParaRPr lang="en-US" sz="750" dirty="0"/>
          </a:p>
        </p:txBody>
      </p:sp>
      <p:sp>
        <p:nvSpPr>
          <p:cNvPr id="8" name="Text 6"/>
          <p:cNvSpPr/>
          <p:nvPr/>
        </p:nvSpPr>
        <p:spPr>
          <a:xfrm>
            <a:off x="3276600" y="2145953"/>
            <a:ext cx="857250" cy="342900"/>
          </a:xfrm>
          <a:prstGeom prst="roundRect">
            <a:avLst>
              <a:gd name="adj" fmla="val 11111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3537049" y="2257425"/>
            <a:ext cx="34292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128×128</a:t>
            </a:r>
            <a:endParaRPr lang="en-US" sz="675" dirty="0"/>
          </a:p>
        </p:txBody>
      </p:sp>
      <p:sp>
        <p:nvSpPr>
          <p:cNvPr id="10" name="Text 8"/>
          <p:cNvSpPr/>
          <p:nvPr/>
        </p:nvSpPr>
        <p:spPr>
          <a:xfrm>
            <a:off x="3591074" y="2565053"/>
            <a:ext cx="55363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 Conv+Pool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3371850" y="2774603"/>
            <a:ext cx="762000" cy="304800"/>
          </a:xfrm>
          <a:prstGeom prst="roundRect">
            <a:avLst>
              <a:gd name="adj" fmla="val 12500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3632448" y="2867025"/>
            <a:ext cx="245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64×64</a:t>
            </a:r>
            <a:endParaRPr lang="en-US" sz="675" dirty="0"/>
          </a:p>
        </p:txBody>
      </p:sp>
      <p:sp>
        <p:nvSpPr>
          <p:cNvPr id="13" name="Text 11"/>
          <p:cNvSpPr/>
          <p:nvPr/>
        </p:nvSpPr>
        <p:spPr>
          <a:xfrm>
            <a:off x="3591074" y="3155603"/>
            <a:ext cx="55363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 Conv+Pool</a:t>
            </a:r>
            <a:endParaRPr lang="en-US" sz="750" dirty="0"/>
          </a:p>
        </p:txBody>
      </p:sp>
      <p:sp>
        <p:nvSpPr>
          <p:cNvPr id="14" name="Text 12"/>
          <p:cNvSpPr/>
          <p:nvPr/>
        </p:nvSpPr>
        <p:spPr>
          <a:xfrm>
            <a:off x="3467100" y="3365153"/>
            <a:ext cx="666750" cy="266700"/>
          </a:xfrm>
          <a:prstGeom prst="roundRect">
            <a:avLst>
              <a:gd name="adj" fmla="val 14286"/>
            </a:avLst>
          </a:prstGeom>
          <a:solidFill>
            <a:srgbClr val="2D9CD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3680073" y="3438525"/>
            <a:ext cx="245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32×32</a:t>
            </a:r>
            <a:endParaRPr lang="en-US" sz="675" dirty="0"/>
          </a:p>
        </p:txBody>
      </p:sp>
      <p:sp>
        <p:nvSpPr>
          <p:cNvPr id="16" name="Text 14"/>
          <p:cNvSpPr/>
          <p:nvPr/>
        </p:nvSpPr>
        <p:spPr>
          <a:xfrm>
            <a:off x="4548188" y="2098328"/>
            <a:ext cx="4857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750" dirty="0"/>
          </a:p>
        </p:txBody>
      </p:sp>
      <p:sp>
        <p:nvSpPr>
          <p:cNvPr id="17" name="Text 15"/>
          <p:cNvSpPr/>
          <p:nvPr/>
        </p:nvSpPr>
        <p:spPr>
          <a:xfrm>
            <a:off x="4286250" y="2269778"/>
            <a:ext cx="571500" cy="571500"/>
          </a:xfrm>
          <a:prstGeom prst="roundRect">
            <a:avLst>
              <a:gd name="adj" fmla="val 10000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4367823" y="2435572"/>
            <a:ext cx="408355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Bottleneck</a:t>
            </a:r>
            <a:endParaRPr lang="en-US" sz="675" dirty="0"/>
          </a:p>
          <a:p>
            <a:pPr marL="0" indent="0" algn="ctr">
              <a:lnSpc>
                <a:spcPts val="945"/>
              </a:lnSpc>
              <a:buNone/>
            </a:pPr>
            <a:r>
              <a:rPr lang="en-US" sz="675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16×16</a:t>
            </a:r>
            <a:endParaRPr lang="en-US" sz="675" dirty="0"/>
          </a:p>
        </p:txBody>
      </p:sp>
      <p:sp>
        <p:nvSpPr>
          <p:cNvPr id="19" name="Text 17"/>
          <p:cNvSpPr/>
          <p:nvPr/>
        </p:nvSpPr>
        <p:spPr>
          <a:xfrm>
            <a:off x="4548188" y="2879378"/>
            <a:ext cx="4857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750" dirty="0"/>
          </a:p>
        </p:txBody>
      </p:sp>
      <p:sp>
        <p:nvSpPr>
          <p:cNvPr id="20" name="Text 18"/>
          <p:cNvSpPr/>
          <p:nvPr/>
        </p:nvSpPr>
        <p:spPr>
          <a:xfrm>
            <a:off x="5010150" y="1479203"/>
            <a:ext cx="666750" cy="266700"/>
          </a:xfrm>
          <a:prstGeom prst="roundRect">
            <a:avLst>
              <a:gd name="adj" fmla="val 14286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5223123" y="1552575"/>
            <a:ext cx="245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32×32</a:t>
            </a:r>
            <a:endParaRPr lang="en-US" sz="675" dirty="0"/>
          </a:p>
        </p:txBody>
      </p:sp>
      <p:sp>
        <p:nvSpPr>
          <p:cNvPr id="22" name="Text 20"/>
          <p:cNvSpPr/>
          <p:nvPr/>
        </p:nvSpPr>
        <p:spPr>
          <a:xfrm>
            <a:off x="5010150" y="1822103"/>
            <a:ext cx="42657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↑ UpConv</a:t>
            </a:r>
            <a:endParaRPr lang="en-US" sz="750" dirty="0"/>
          </a:p>
        </p:txBody>
      </p:sp>
      <p:sp>
        <p:nvSpPr>
          <p:cNvPr id="23" name="Text 21"/>
          <p:cNvSpPr/>
          <p:nvPr/>
        </p:nvSpPr>
        <p:spPr>
          <a:xfrm>
            <a:off x="5010150" y="2031653"/>
            <a:ext cx="762000" cy="304800"/>
          </a:xfrm>
          <a:prstGeom prst="roundRect">
            <a:avLst>
              <a:gd name="adj" fmla="val 125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5270748" y="2124075"/>
            <a:ext cx="245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64×64</a:t>
            </a:r>
            <a:endParaRPr lang="en-US" sz="675" dirty="0"/>
          </a:p>
        </p:txBody>
      </p:sp>
      <p:sp>
        <p:nvSpPr>
          <p:cNvPr id="25" name="Text 23"/>
          <p:cNvSpPr/>
          <p:nvPr/>
        </p:nvSpPr>
        <p:spPr>
          <a:xfrm>
            <a:off x="5010150" y="2412653"/>
            <a:ext cx="42657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↑ UpConv</a:t>
            </a:r>
            <a:endParaRPr lang="en-US" sz="750" dirty="0"/>
          </a:p>
        </p:txBody>
      </p:sp>
      <p:sp>
        <p:nvSpPr>
          <p:cNvPr id="26" name="Text 24"/>
          <p:cNvSpPr/>
          <p:nvPr/>
        </p:nvSpPr>
        <p:spPr>
          <a:xfrm>
            <a:off x="5010150" y="2622203"/>
            <a:ext cx="857250" cy="342900"/>
          </a:xfrm>
          <a:prstGeom prst="roundRect">
            <a:avLst>
              <a:gd name="adj" fmla="val 11111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5270599" y="2733675"/>
            <a:ext cx="34292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128×128</a:t>
            </a:r>
            <a:endParaRPr lang="en-US" sz="675" dirty="0"/>
          </a:p>
        </p:txBody>
      </p:sp>
      <p:sp>
        <p:nvSpPr>
          <p:cNvPr id="28" name="Text 26"/>
          <p:cNvSpPr/>
          <p:nvPr/>
        </p:nvSpPr>
        <p:spPr>
          <a:xfrm>
            <a:off x="5010150" y="3041303"/>
            <a:ext cx="42657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↑ UpConv</a:t>
            </a:r>
            <a:endParaRPr lang="en-US" sz="750" dirty="0"/>
          </a:p>
        </p:txBody>
      </p:sp>
      <p:sp>
        <p:nvSpPr>
          <p:cNvPr id="29" name="Text 27"/>
          <p:cNvSpPr/>
          <p:nvPr/>
        </p:nvSpPr>
        <p:spPr>
          <a:xfrm>
            <a:off x="5010150" y="3250853"/>
            <a:ext cx="952500" cy="381000"/>
          </a:xfrm>
          <a:prstGeom prst="roundRect">
            <a:avLst>
              <a:gd name="adj" fmla="val 10000"/>
            </a:avLst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Text 28"/>
          <p:cNvSpPr/>
          <p:nvPr/>
        </p:nvSpPr>
        <p:spPr>
          <a:xfrm>
            <a:off x="5177730" y="3381375"/>
            <a:ext cx="62968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Output 256×256</a:t>
            </a:r>
            <a:endParaRPr lang="en-US" sz="675" dirty="0"/>
          </a:p>
        </p:txBody>
      </p:sp>
      <p:sp>
        <p:nvSpPr>
          <p:cNvPr id="31" name="Text 29"/>
          <p:cNvSpPr/>
          <p:nvPr/>
        </p:nvSpPr>
        <p:spPr>
          <a:xfrm>
            <a:off x="7334101" y="1714500"/>
            <a:ext cx="106885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← Skip Connections →</a:t>
            </a:r>
            <a:endParaRPr lang="en-US" sz="750" dirty="0"/>
          </a:p>
        </p:txBody>
      </p:sp>
      <p:sp>
        <p:nvSpPr>
          <p:cNvPr id="32" name="Text 30"/>
          <p:cNvSpPr/>
          <p:nvPr/>
        </p:nvSpPr>
        <p:spPr>
          <a:xfrm>
            <a:off x="7334101" y="1885950"/>
            <a:ext cx="106885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Concatenate features</a:t>
            </a:r>
            <a:endParaRPr lang="en-US" sz="675" dirty="0"/>
          </a:p>
        </p:txBody>
      </p:sp>
      <p:sp>
        <p:nvSpPr>
          <p:cNvPr id="33" name="Text 31"/>
          <p:cNvSpPr/>
          <p:nvPr/>
        </p:nvSpPr>
        <p:spPr>
          <a:xfrm>
            <a:off x="381000" y="4311104"/>
            <a:ext cx="2692450" cy="603796"/>
          </a:xfrm>
          <a:prstGeom prst="roundRect">
            <a:avLst>
              <a:gd name="adj" fmla="val 946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Shape 32"/>
          <p:cNvSpPr/>
          <p:nvPr/>
        </p:nvSpPr>
        <p:spPr>
          <a:xfrm>
            <a:off x="400050" y="4311104"/>
            <a:ext cx="0" cy="603796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552450" y="4444454"/>
            <a:ext cx="243540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Encoder (Contracting)</a:t>
            </a:r>
            <a:endParaRPr lang="en-US" sz="825" dirty="0"/>
          </a:p>
        </p:txBody>
      </p:sp>
      <p:sp>
        <p:nvSpPr>
          <p:cNvPr id="36" name="Text 34"/>
          <p:cNvSpPr/>
          <p:nvPr/>
        </p:nvSpPr>
        <p:spPr>
          <a:xfrm>
            <a:off x="552450" y="4648200"/>
            <a:ext cx="243540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Extract hierarchical features, reduce spatial dims</a:t>
            </a:r>
            <a:endParaRPr lang="en-US" sz="750" dirty="0"/>
          </a:p>
        </p:txBody>
      </p:sp>
      <p:sp>
        <p:nvSpPr>
          <p:cNvPr id="37" name="Text 35"/>
          <p:cNvSpPr/>
          <p:nvPr/>
        </p:nvSpPr>
        <p:spPr>
          <a:xfrm>
            <a:off x="3225850" y="4311104"/>
            <a:ext cx="2692450" cy="603796"/>
          </a:xfrm>
          <a:prstGeom prst="roundRect">
            <a:avLst>
              <a:gd name="adj" fmla="val 946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8" name="Shape 36"/>
          <p:cNvSpPr/>
          <p:nvPr/>
        </p:nvSpPr>
        <p:spPr>
          <a:xfrm>
            <a:off x="3244900" y="4311104"/>
            <a:ext cx="0" cy="603796"/>
          </a:xfrm>
          <a:prstGeom prst="line">
            <a:avLst/>
          </a:prstGeom>
          <a:noFill/>
          <a:ln w="38100">
            <a:solidFill>
              <a:srgbClr val="1A365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3397300" y="4444454"/>
            <a:ext cx="243540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Bottleneck</a:t>
            </a:r>
            <a:endParaRPr lang="en-US" sz="825" dirty="0"/>
          </a:p>
        </p:txBody>
      </p:sp>
      <p:sp>
        <p:nvSpPr>
          <p:cNvPr id="40" name="Text 38"/>
          <p:cNvSpPr/>
          <p:nvPr/>
        </p:nvSpPr>
        <p:spPr>
          <a:xfrm>
            <a:off x="3397300" y="4648200"/>
            <a:ext cx="243540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Compressed representation, global context</a:t>
            </a:r>
            <a:endParaRPr lang="en-US" sz="750" dirty="0"/>
          </a:p>
        </p:txBody>
      </p:sp>
      <p:sp>
        <p:nvSpPr>
          <p:cNvPr id="41" name="Text 39"/>
          <p:cNvSpPr/>
          <p:nvPr/>
        </p:nvSpPr>
        <p:spPr>
          <a:xfrm>
            <a:off x="6070699" y="4311104"/>
            <a:ext cx="2692450" cy="603796"/>
          </a:xfrm>
          <a:prstGeom prst="roundRect">
            <a:avLst>
              <a:gd name="adj" fmla="val 946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2" name="Shape 40"/>
          <p:cNvSpPr/>
          <p:nvPr/>
        </p:nvSpPr>
        <p:spPr>
          <a:xfrm>
            <a:off x="6089749" y="4311104"/>
            <a:ext cx="0" cy="603796"/>
          </a:xfrm>
          <a:prstGeom prst="line">
            <a:avLst/>
          </a:prstGeom>
          <a:noFill/>
          <a:ln w="38100">
            <a:solidFill>
              <a:srgbClr val="48BB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242149" y="4444454"/>
            <a:ext cx="243540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1A36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Decoder (Expanding)</a:t>
            </a:r>
            <a:endParaRPr lang="en-US" sz="825" dirty="0"/>
          </a:p>
        </p:txBody>
      </p:sp>
      <p:sp>
        <p:nvSpPr>
          <p:cNvPr id="44" name="Text 42"/>
          <p:cNvSpPr/>
          <p:nvPr/>
        </p:nvSpPr>
        <p:spPr>
          <a:xfrm>
            <a:off x="6242149" y="4648200"/>
            <a:ext cx="243540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Reconstruct spatial resolution with skip connections</a:t>
            </a:r>
            <a:endParaRPr lang="en-US" sz="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71500" y="1312664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spcBef>
                <a:spcPts val="300"/>
              </a:spcBef>
              <a:spcAft>
                <a:spcPts val="1200"/>
              </a:spcAft>
              <a:buNone/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 II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571500" y="1804095"/>
            <a:ext cx="4090226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spcAft>
                <a:spcPts val="1500"/>
              </a:spcAft>
              <a:buNone/>
            </a:pPr>
            <a:r>
              <a:rPr lang="en-US" sz="33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Generative Models</a:t>
            </a:r>
            <a:endParaRPr lang="en-US" sz="3300" dirty="0"/>
          </a:p>
        </p:txBody>
      </p:sp>
      <p:sp>
        <p:nvSpPr>
          <p:cNvPr id="5" name="Text 3"/>
          <p:cNvSpPr/>
          <p:nvPr/>
        </p:nvSpPr>
        <p:spPr>
          <a:xfrm>
            <a:off x="571500" y="2794695"/>
            <a:ext cx="762000" cy="381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71500" y="3213795"/>
            <a:ext cx="8161020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90"/>
              </a:lnSpc>
              <a:spcAft>
                <a:spcPts val="600"/>
              </a:spcAft>
              <a:buNone/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Learning to generate new data samples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571500" y="3682305"/>
            <a:ext cx="816102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VAEs • GANs • Diffusion Models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571500" y="4088160"/>
            <a:ext cx="2540050" cy="674340"/>
          </a:xfrm>
          <a:prstGeom prst="roundRect">
            <a:avLst>
              <a:gd name="adj" fmla="val 1130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733425" y="4250085"/>
            <a:ext cx="2260524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VAE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733425" y="4467225"/>
            <a:ext cx="226052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Probabilistic latent space, smooth interpolation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3302050" y="4088160"/>
            <a:ext cx="2540050" cy="674340"/>
          </a:xfrm>
          <a:prstGeom prst="roundRect">
            <a:avLst>
              <a:gd name="adj" fmla="val 1130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3463975" y="4250085"/>
            <a:ext cx="2260524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GAN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3463975" y="4467225"/>
            <a:ext cx="226052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Adversarial training, sharp outputs</a:t>
            </a:r>
            <a:endParaRPr lang="en-US" sz="750" dirty="0"/>
          </a:p>
        </p:txBody>
      </p:sp>
      <p:sp>
        <p:nvSpPr>
          <p:cNvPr id="14" name="Text 12"/>
          <p:cNvSpPr/>
          <p:nvPr/>
        </p:nvSpPr>
        <p:spPr>
          <a:xfrm>
            <a:off x="6032599" y="4088160"/>
            <a:ext cx="2540050" cy="674340"/>
          </a:xfrm>
          <a:prstGeom prst="roundRect">
            <a:avLst>
              <a:gd name="adj" fmla="val 1130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6194524" y="4250085"/>
            <a:ext cx="2260524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Diffusion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6194524" y="4467225"/>
            <a:ext cx="226052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Iterative denoising, state-of-the-art quality</a:t>
            </a:r>
            <a:endParaRPr lang="en-US" sz="750" dirty="0"/>
          </a:p>
        </p:txBody>
      </p:sp>
      <p:pic>
        <p:nvPicPr>
          <p:cNvPr id="17" name="Image 0" descr="/tmp/rasterized-gradient-fa6bdc9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05400"/>
            <a:ext cx="9144000" cy="38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14300"/>
            <a:ext cx="9144000" cy="521940"/>
          </a:xfrm>
          <a:prstGeom prst="rect">
            <a:avLst/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260896"/>
            <a:ext cx="57150" cy="228600"/>
          </a:xfrm>
          <a:prstGeom prst="rect">
            <a:avLst/>
          </a:prstGeom>
          <a:solidFill>
            <a:srgbClr val="48BB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0550" y="228600"/>
            <a:ext cx="5618140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VAE Architecture: Learning Probabilistic Latent Spaces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381000" y="1106091"/>
            <a:ext cx="3579763" cy="1466701"/>
          </a:xfrm>
          <a:prstGeom prst="roundRect">
            <a:avLst>
              <a:gd name="adj" fmla="val 519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14350" y="1239441"/>
            <a:ext cx="337932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900"/>
              </a:spcAft>
              <a:buNone/>
            </a:pPr>
            <a:r>
              <a:rPr lang="en-US" sz="825" b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STANDARD AUTOENCODER</a:t>
            </a:r>
            <a:endParaRPr lang="en-US" sz="825" dirty="0"/>
          </a:p>
        </p:txBody>
      </p:sp>
      <p:pic>
        <p:nvPicPr>
          <p:cNvPr id="7" name="Image 0" descr="/tmp/rasterized-gradient-7239dc5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007" y="1652736"/>
            <a:ext cx="419100" cy="419100"/>
          </a:xfrm>
          <a:prstGeom prst="rect">
            <a:avLst/>
          </a:prstGeom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</p:pic>
      <p:sp>
        <p:nvSpPr>
          <p:cNvPr id="8" name="Text 5"/>
          <p:cNvSpPr/>
          <p:nvPr/>
        </p:nvSpPr>
        <p:spPr>
          <a:xfrm>
            <a:off x="906066" y="1795611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</a:t>
            </a:r>
            <a:endParaRPr lang="en-US" sz="750" dirty="0"/>
          </a:p>
        </p:txBody>
      </p:sp>
      <p:sp>
        <p:nvSpPr>
          <p:cNvPr id="9" name="Text 6"/>
          <p:cNvSpPr/>
          <p:nvPr/>
        </p:nvSpPr>
        <p:spPr>
          <a:xfrm>
            <a:off x="1199257" y="1795611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A0AEC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10" name="Image 1" descr="/tmp/rasterized-gradient-86edd5fc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657" y="1690836"/>
            <a:ext cx="476250" cy="342900"/>
          </a:xfrm>
          <a:prstGeom prst="rect">
            <a:avLst/>
          </a:prstGeom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</p:pic>
      <p:sp>
        <p:nvSpPr>
          <p:cNvPr id="11" name="Text 7"/>
          <p:cNvSpPr/>
          <p:nvPr/>
        </p:nvSpPr>
        <p:spPr>
          <a:xfrm>
            <a:off x="1447800" y="1809006"/>
            <a:ext cx="28949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Encoder</a:t>
            </a:r>
            <a:endParaRPr lang="en-US" sz="600" dirty="0"/>
          </a:p>
        </p:txBody>
      </p:sp>
      <p:sp>
        <p:nvSpPr>
          <p:cNvPr id="12" name="Text 8"/>
          <p:cNvSpPr/>
          <p:nvPr/>
        </p:nvSpPr>
        <p:spPr>
          <a:xfrm>
            <a:off x="1885057" y="1795611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A0AEC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13" name="Image 2" descr="/tmp/rasterized-gradient-25156316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457" y="1728936"/>
            <a:ext cx="266700" cy="266700"/>
          </a:xfrm>
          <a:prstGeom prst="rect">
            <a:avLst/>
          </a:prstGeom>
          <a:effectLst>
            <a:outerShdw blurRad="38100" dist="19050" dir="5400000" algn="bl" rotWithShape="0">
              <a:srgbClr val="000000">
                <a:alpha val="15000"/>
              </a:srgbClr>
            </a:outerShdw>
          </a:effectLst>
        </p:spPr>
      </p:pic>
      <p:sp>
        <p:nvSpPr>
          <p:cNvPr id="14" name="Text 9"/>
          <p:cNvSpPr/>
          <p:nvPr/>
        </p:nvSpPr>
        <p:spPr>
          <a:xfrm>
            <a:off x="2149376" y="1802309"/>
            <a:ext cx="437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</a:t>
            </a:r>
            <a:endParaRPr lang="en-US" sz="675" dirty="0"/>
          </a:p>
        </p:txBody>
      </p:sp>
      <p:sp>
        <p:nvSpPr>
          <p:cNvPr id="15" name="Text 10"/>
          <p:cNvSpPr/>
          <p:nvPr/>
        </p:nvSpPr>
        <p:spPr>
          <a:xfrm>
            <a:off x="2361307" y="1795611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A0AEC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16" name="Image 3" descr="/tmp/rasterized-gradient-5b907f78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3707" y="1690836"/>
            <a:ext cx="476250" cy="342900"/>
          </a:xfrm>
          <a:prstGeom prst="rect">
            <a:avLst/>
          </a:prstGeom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</p:pic>
      <p:sp>
        <p:nvSpPr>
          <p:cNvPr id="17" name="Text 11"/>
          <p:cNvSpPr/>
          <p:nvPr/>
        </p:nvSpPr>
        <p:spPr>
          <a:xfrm>
            <a:off x="2607766" y="1809006"/>
            <a:ext cx="293894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Decoder</a:t>
            </a:r>
            <a:endParaRPr lang="en-US" sz="600" dirty="0"/>
          </a:p>
        </p:txBody>
      </p:sp>
      <p:sp>
        <p:nvSpPr>
          <p:cNvPr id="18" name="Text 12"/>
          <p:cNvSpPr/>
          <p:nvPr/>
        </p:nvSpPr>
        <p:spPr>
          <a:xfrm>
            <a:off x="3047107" y="1795611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A0AEC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19" name="Image 4" descr="/tmp/rasterized-gradient-cc6b15f6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99507" y="1652736"/>
            <a:ext cx="419100" cy="419100"/>
          </a:xfrm>
          <a:prstGeom prst="rect">
            <a:avLst/>
          </a:prstGeom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</p:pic>
      <p:sp>
        <p:nvSpPr>
          <p:cNvPr id="20" name="Text 13"/>
          <p:cNvSpPr/>
          <p:nvPr/>
        </p:nvSpPr>
        <p:spPr>
          <a:xfrm>
            <a:off x="3382566" y="1795611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x̂</a:t>
            </a:r>
            <a:endParaRPr lang="en-US" sz="750" dirty="0"/>
          </a:p>
        </p:txBody>
      </p:sp>
      <p:sp>
        <p:nvSpPr>
          <p:cNvPr id="21" name="Text 14"/>
          <p:cNvSpPr/>
          <p:nvPr/>
        </p:nvSpPr>
        <p:spPr>
          <a:xfrm>
            <a:off x="481219" y="2319486"/>
            <a:ext cx="337932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750"/>
              </a:spcBef>
              <a:buNone/>
            </a:pPr>
            <a:r>
              <a:rPr lang="en-US" sz="675" dirty="0">
                <a:solidFill>
                  <a:srgbClr val="E53E3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⚠ Deterministic z — cannot sample new data</a:t>
            </a:r>
            <a:endParaRPr lang="en-US" sz="675" dirty="0"/>
          </a:p>
        </p:txBody>
      </p:sp>
      <p:pic>
        <p:nvPicPr>
          <p:cNvPr id="22" name="Image 5" descr="/tmp/rasterized-gradient-90725046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51263" y="1087041"/>
            <a:ext cx="4611737" cy="1504801"/>
          </a:xfrm>
          <a:prstGeom prst="rect">
            <a:avLst/>
          </a:prstGeom>
        </p:spPr>
      </p:pic>
      <p:sp>
        <p:nvSpPr>
          <p:cNvPr id="23" name="Text 15"/>
          <p:cNvSpPr/>
          <p:nvPr/>
        </p:nvSpPr>
        <p:spPr>
          <a:xfrm>
            <a:off x="4303663" y="1239441"/>
            <a:ext cx="439307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900"/>
              </a:spcAft>
              <a:buNone/>
            </a:pPr>
            <a:r>
              <a:rPr lang="en-US" sz="825" b="1" dirty="0">
                <a:solidFill>
                  <a:srgbClr val="27674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VARIATIONAL AUTOENCODER</a:t>
            </a:r>
            <a:endParaRPr lang="en-US" sz="825" dirty="0"/>
          </a:p>
        </p:txBody>
      </p:sp>
      <p:pic>
        <p:nvPicPr>
          <p:cNvPr id="24" name="Image 6" descr="/tmp/rasterized-gradient-b2333e24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91075" y="1652736"/>
            <a:ext cx="419100" cy="419100"/>
          </a:xfrm>
          <a:prstGeom prst="rect">
            <a:avLst/>
          </a:prstGeom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</p:pic>
      <p:sp>
        <p:nvSpPr>
          <p:cNvPr id="25" name="Text 16"/>
          <p:cNvSpPr/>
          <p:nvPr/>
        </p:nvSpPr>
        <p:spPr>
          <a:xfrm>
            <a:off x="4974134" y="1795611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</a:t>
            </a:r>
            <a:endParaRPr lang="en-US" sz="750" dirty="0"/>
          </a:p>
        </p:txBody>
      </p:sp>
      <p:sp>
        <p:nvSpPr>
          <p:cNvPr id="26" name="Text 17"/>
          <p:cNvSpPr/>
          <p:nvPr/>
        </p:nvSpPr>
        <p:spPr>
          <a:xfrm>
            <a:off x="5257800" y="1795611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A0AEC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27" name="Image 7" descr="/tmp/rasterized-gradient-6fd0dcc4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00675" y="1690836"/>
            <a:ext cx="476250" cy="342900"/>
          </a:xfrm>
          <a:prstGeom prst="rect">
            <a:avLst/>
          </a:prstGeom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</p:pic>
      <p:sp>
        <p:nvSpPr>
          <p:cNvPr id="28" name="Text 18"/>
          <p:cNvSpPr/>
          <p:nvPr/>
        </p:nvSpPr>
        <p:spPr>
          <a:xfrm>
            <a:off x="5496818" y="1809006"/>
            <a:ext cx="28949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Encoder</a:t>
            </a:r>
            <a:endParaRPr lang="en-US" sz="600" dirty="0"/>
          </a:p>
        </p:txBody>
      </p:sp>
      <p:sp>
        <p:nvSpPr>
          <p:cNvPr id="29" name="Text 19"/>
          <p:cNvSpPr/>
          <p:nvPr/>
        </p:nvSpPr>
        <p:spPr>
          <a:xfrm>
            <a:off x="5924550" y="1795611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A0AEC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sp>
        <p:nvSpPr>
          <p:cNvPr id="30" name="Text 20"/>
          <p:cNvSpPr/>
          <p:nvPr/>
        </p:nvSpPr>
        <p:spPr>
          <a:xfrm>
            <a:off x="6067425" y="1676549"/>
            <a:ext cx="266700" cy="171450"/>
          </a:xfrm>
          <a:prstGeom prst="roundRect">
            <a:avLst>
              <a:gd name="adj" fmla="val 16667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Text 21"/>
          <p:cNvSpPr/>
          <p:nvPr/>
        </p:nvSpPr>
        <p:spPr>
          <a:xfrm>
            <a:off x="6178748" y="1708993"/>
            <a:ext cx="44782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μ</a:t>
            </a:r>
            <a:endParaRPr lang="en-US" sz="600" dirty="0"/>
          </a:p>
        </p:txBody>
      </p:sp>
      <p:sp>
        <p:nvSpPr>
          <p:cNvPr id="32" name="Text 22"/>
          <p:cNvSpPr/>
          <p:nvPr/>
        </p:nvSpPr>
        <p:spPr>
          <a:xfrm>
            <a:off x="6067425" y="1876574"/>
            <a:ext cx="266700" cy="171450"/>
          </a:xfrm>
          <a:prstGeom prst="roundRect">
            <a:avLst>
              <a:gd name="adj" fmla="val 16667"/>
            </a:avLst>
          </a:prstGeom>
          <a:solidFill>
            <a:srgbClr val="9F7AE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23"/>
          <p:cNvSpPr/>
          <p:nvPr/>
        </p:nvSpPr>
        <p:spPr>
          <a:xfrm>
            <a:off x="6164461" y="1909018"/>
            <a:ext cx="73929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σ²</a:t>
            </a:r>
            <a:endParaRPr lang="en-US" sz="600" dirty="0"/>
          </a:p>
        </p:txBody>
      </p:sp>
      <p:sp>
        <p:nvSpPr>
          <p:cNvPr id="34" name="Text 24"/>
          <p:cNvSpPr/>
          <p:nvPr/>
        </p:nvSpPr>
        <p:spPr>
          <a:xfrm>
            <a:off x="6381750" y="1795611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A0AEC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35" name="Image 8" descr="/tmp/rasterized-gradient-b045791e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33257" y="1653629"/>
            <a:ext cx="304800" cy="304800"/>
          </a:xfrm>
          <a:prstGeom prst="rect">
            <a:avLst/>
          </a:prstGeom>
          <a:effectLst>
            <a:outerShdw blurRad="57150" dist="19050" dir="5400000" algn="bl" rotWithShape="0">
              <a:srgbClr val="9F7AEA">
                <a:alpha val="40000"/>
              </a:srgbClr>
            </a:outerShdw>
          </a:effectLst>
        </p:spPr>
      </p:pic>
      <p:sp>
        <p:nvSpPr>
          <p:cNvPr id="36" name="Text 25"/>
          <p:cNvSpPr/>
          <p:nvPr/>
        </p:nvSpPr>
        <p:spPr>
          <a:xfrm>
            <a:off x="6664226" y="1746052"/>
            <a:ext cx="437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</a:t>
            </a:r>
            <a:endParaRPr lang="en-US" sz="675" dirty="0"/>
          </a:p>
        </p:txBody>
      </p:sp>
      <p:sp>
        <p:nvSpPr>
          <p:cNvPr id="37" name="Text 26"/>
          <p:cNvSpPr/>
          <p:nvPr/>
        </p:nvSpPr>
        <p:spPr>
          <a:xfrm>
            <a:off x="6524625" y="1977479"/>
            <a:ext cx="328657" cy="9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5"/>
              </a:lnSpc>
              <a:buNone/>
            </a:pPr>
            <a:r>
              <a:rPr lang="en-US" sz="525" dirty="0">
                <a:solidFill>
                  <a:srgbClr val="805AD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 ~ N(μ,σ²)</a:t>
            </a:r>
            <a:endParaRPr lang="en-US" sz="525" dirty="0"/>
          </a:p>
        </p:txBody>
      </p:sp>
      <p:sp>
        <p:nvSpPr>
          <p:cNvPr id="38" name="Text 27"/>
          <p:cNvSpPr/>
          <p:nvPr/>
        </p:nvSpPr>
        <p:spPr>
          <a:xfrm>
            <a:off x="6894463" y="1795611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A0AEC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39" name="Image 9" descr="/tmp/rasterized-gradient-1f2bd296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37338" y="1690836"/>
            <a:ext cx="476250" cy="342900"/>
          </a:xfrm>
          <a:prstGeom prst="rect">
            <a:avLst/>
          </a:prstGeom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</p:pic>
      <p:sp>
        <p:nvSpPr>
          <p:cNvPr id="40" name="Text 28"/>
          <p:cNvSpPr/>
          <p:nvPr/>
        </p:nvSpPr>
        <p:spPr>
          <a:xfrm>
            <a:off x="7131397" y="1809006"/>
            <a:ext cx="293894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Decoder</a:t>
            </a:r>
            <a:endParaRPr lang="en-US" sz="600" dirty="0"/>
          </a:p>
        </p:txBody>
      </p:sp>
      <p:sp>
        <p:nvSpPr>
          <p:cNvPr id="41" name="Text 29"/>
          <p:cNvSpPr/>
          <p:nvPr/>
        </p:nvSpPr>
        <p:spPr>
          <a:xfrm>
            <a:off x="7561213" y="1795611"/>
            <a:ext cx="971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A0AEC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750" dirty="0"/>
          </a:p>
        </p:txBody>
      </p:sp>
      <p:pic>
        <p:nvPicPr>
          <p:cNvPr id="42" name="Image 10" descr="/tmp/rasterized-gradient-1046fdba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704088" y="1652736"/>
            <a:ext cx="419100" cy="419100"/>
          </a:xfrm>
          <a:prstGeom prst="rect">
            <a:avLst/>
          </a:prstGeom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</p:pic>
      <p:sp>
        <p:nvSpPr>
          <p:cNvPr id="43" name="Text 30"/>
          <p:cNvSpPr/>
          <p:nvPr/>
        </p:nvSpPr>
        <p:spPr>
          <a:xfrm>
            <a:off x="7887146" y="1795611"/>
            <a:ext cx="5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x̂</a:t>
            </a:r>
            <a:endParaRPr lang="en-US" sz="750" dirty="0"/>
          </a:p>
        </p:txBody>
      </p:sp>
      <p:sp>
        <p:nvSpPr>
          <p:cNvPr id="44" name="Text 31"/>
          <p:cNvSpPr/>
          <p:nvPr/>
        </p:nvSpPr>
        <p:spPr>
          <a:xfrm>
            <a:off x="4260594" y="2319486"/>
            <a:ext cx="439307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750"/>
              </a:spcBef>
              <a:buNone/>
            </a:pPr>
            <a:r>
              <a:rPr lang="en-US" sz="675" dirty="0">
                <a:solidFill>
                  <a:srgbClr val="27674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 Probabilistic z — can sample new data!</a:t>
            </a:r>
            <a:endParaRPr lang="en-US" sz="675" dirty="0"/>
          </a:p>
        </p:txBody>
      </p:sp>
      <p:sp>
        <p:nvSpPr>
          <p:cNvPr id="45" name="Text 32"/>
          <p:cNvSpPr/>
          <p:nvPr/>
        </p:nvSpPr>
        <p:spPr>
          <a:xfrm>
            <a:off x="381000" y="2706142"/>
            <a:ext cx="8382000" cy="1243757"/>
          </a:xfrm>
          <a:prstGeom prst="roundRect">
            <a:avLst>
              <a:gd name="adj" fmla="val 6127"/>
            </a:avLst>
          </a:prstGeom>
          <a:solidFill>
            <a:srgbClr val="1A365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6" name="Text 33"/>
          <p:cNvSpPr/>
          <p:nvPr/>
        </p:nvSpPr>
        <p:spPr>
          <a:xfrm>
            <a:off x="514350" y="2839492"/>
            <a:ext cx="827760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VAE Loss Function (ELBO)</a:t>
            </a:r>
            <a:endParaRPr lang="en-US" sz="900" dirty="0"/>
          </a:p>
        </p:txBody>
      </p:sp>
      <p:pic>
        <p:nvPicPr>
          <p:cNvPr id="47" name="Image 11" descr="/home/claude/workspace/mckinsey_pres/equations/vae_loss_white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03563" y="3075682"/>
            <a:ext cx="2136725" cy="209550"/>
          </a:xfrm>
          <a:prstGeom prst="rect">
            <a:avLst/>
          </a:prstGeom>
        </p:spPr>
      </p:pic>
      <p:sp>
        <p:nvSpPr>
          <p:cNvPr id="48" name="Text 34"/>
          <p:cNvSpPr/>
          <p:nvPr/>
        </p:nvSpPr>
        <p:spPr>
          <a:xfrm>
            <a:off x="514350" y="3418582"/>
            <a:ext cx="2578150" cy="397966"/>
          </a:xfrm>
          <a:prstGeom prst="roundRect">
            <a:avLst>
              <a:gd name="adj" fmla="val 9574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9" name="Text 35"/>
          <p:cNvSpPr/>
          <p:nvPr/>
        </p:nvSpPr>
        <p:spPr>
          <a:xfrm>
            <a:off x="590550" y="3494782"/>
            <a:ext cx="2474265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ED893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Reconstruction Loss</a:t>
            </a:r>
            <a:endParaRPr lang="en-US" sz="675" dirty="0"/>
          </a:p>
        </p:txBody>
      </p:sp>
      <p:sp>
        <p:nvSpPr>
          <p:cNvPr id="50" name="Text 36"/>
          <p:cNvSpPr/>
          <p:nvPr/>
        </p:nvSpPr>
        <p:spPr>
          <a:xfrm>
            <a:off x="590550" y="3633788"/>
            <a:ext cx="2474265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150"/>
              </a:spcBef>
              <a:buNone/>
            </a:pPr>
            <a:r>
              <a:rPr lang="en-US" sz="60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How well can we rebuild x from z?</a:t>
            </a:r>
            <a:endParaRPr lang="en-US" sz="600" dirty="0"/>
          </a:p>
        </p:txBody>
      </p:sp>
      <p:sp>
        <p:nvSpPr>
          <p:cNvPr id="51" name="Text 37"/>
          <p:cNvSpPr/>
          <p:nvPr/>
        </p:nvSpPr>
        <p:spPr>
          <a:xfrm>
            <a:off x="3283000" y="3418582"/>
            <a:ext cx="2578150" cy="397966"/>
          </a:xfrm>
          <a:prstGeom prst="roundRect">
            <a:avLst>
              <a:gd name="adj" fmla="val 9574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2" name="Text 38"/>
          <p:cNvSpPr/>
          <p:nvPr/>
        </p:nvSpPr>
        <p:spPr>
          <a:xfrm>
            <a:off x="3359200" y="3494782"/>
            <a:ext cx="2474265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KL Divergence</a:t>
            </a:r>
            <a:endParaRPr lang="en-US" sz="675" dirty="0"/>
          </a:p>
        </p:txBody>
      </p:sp>
      <p:sp>
        <p:nvSpPr>
          <p:cNvPr id="53" name="Text 39"/>
          <p:cNvSpPr/>
          <p:nvPr/>
        </p:nvSpPr>
        <p:spPr>
          <a:xfrm>
            <a:off x="3359200" y="3633788"/>
            <a:ext cx="2474265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150"/>
              </a:spcBef>
              <a:buNone/>
            </a:pPr>
            <a:r>
              <a:rPr lang="en-US" sz="60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Force q(z|x) close to N(0,1)</a:t>
            </a:r>
            <a:endParaRPr lang="en-US" sz="600" dirty="0"/>
          </a:p>
        </p:txBody>
      </p:sp>
      <p:sp>
        <p:nvSpPr>
          <p:cNvPr id="54" name="Text 40"/>
          <p:cNvSpPr/>
          <p:nvPr/>
        </p:nvSpPr>
        <p:spPr>
          <a:xfrm>
            <a:off x="6051649" y="3418582"/>
            <a:ext cx="2578150" cy="397966"/>
          </a:xfrm>
          <a:prstGeom prst="roundRect">
            <a:avLst>
              <a:gd name="adj" fmla="val 9574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5" name="Text 41"/>
          <p:cNvSpPr/>
          <p:nvPr/>
        </p:nvSpPr>
        <p:spPr>
          <a:xfrm>
            <a:off x="6127849" y="3494782"/>
            <a:ext cx="2474265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48BB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β Weight</a:t>
            </a:r>
            <a:endParaRPr lang="en-US" sz="675" dirty="0"/>
          </a:p>
        </p:txBody>
      </p:sp>
      <p:sp>
        <p:nvSpPr>
          <p:cNvPr id="56" name="Text 42"/>
          <p:cNvSpPr/>
          <p:nvPr/>
        </p:nvSpPr>
        <p:spPr>
          <a:xfrm>
            <a:off x="6127849" y="3633788"/>
            <a:ext cx="2474265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spcBef>
                <a:spcPts val="150"/>
              </a:spcBef>
              <a:buNone/>
            </a:pPr>
            <a:r>
              <a:rPr lang="en-US" sz="60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Balance reconstruction vs regularization</a:t>
            </a:r>
            <a:endParaRPr lang="en-US" sz="600" dirty="0"/>
          </a:p>
        </p:txBody>
      </p:sp>
      <p:sp>
        <p:nvSpPr>
          <p:cNvPr id="57" name="Text 43"/>
          <p:cNvSpPr/>
          <p:nvPr/>
        </p:nvSpPr>
        <p:spPr>
          <a:xfrm>
            <a:off x="381000" y="4064198"/>
            <a:ext cx="4133850" cy="780901"/>
          </a:xfrm>
          <a:prstGeom prst="roundRect">
            <a:avLst>
              <a:gd name="adj" fmla="val 7318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8" name="Shape 44"/>
          <p:cNvSpPr/>
          <p:nvPr/>
        </p:nvSpPr>
        <p:spPr>
          <a:xfrm>
            <a:off x="400050" y="4064198"/>
            <a:ext cx="0" cy="780901"/>
          </a:xfrm>
          <a:prstGeom prst="line">
            <a:avLst/>
          </a:prstGeom>
          <a:noFill/>
          <a:ln w="38100">
            <a:solidFill>
              <a:srgbClr val="9F7AE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9" name="Text 45"/>
          <p:cNvSpPr/>
          <p:nvPr/>
        </p:nvSpPr>
        <p:spPr>
          <a:xfrm>
            <a:off x="533400" y="4178498"/>
            <a:ext cx="394449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9F7AE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Reparameterization Trick</a:t>
            </a:r>
            <a:endParaRPr lang="en-US" sz="825" dirty="0"/>
          </a:p>
        </p:txBody>
      </p:sp>
      <p:pic>
        <p:nvPicPr>
          <p:cNvPr id="60" name="Image 12" descr="/home/claude/workspace/mckinsey_pres/equations/reparam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33400" y="4382244"/>
            <a:ext cx="1209973" cy="152400"/>
          </a:xfrm>
          <a:prstGeom prst="rect">
            <a:avLst/>
          </a:prstGeom>
        </p:spPr>
      </p:pic>
      <p:sp>
        <p:nvSpPr>
          <p:cNvPr id="61" name="Text 46"/>
          <p:cNvSpPr/>
          <p:nvPr/>
        </p:nvSpPr>
        <p:spPr>
          <a:xfrm>
            <a:off x="533400" y="4610844"/>
            <a:ext cx="394449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Makes sampling differentiable for backpropagation.</a:t>
            </a:r>
            <a:endParaRPr lang="en-US" sz="675" dirty="0"/>
          </a:p>
        </p:txBody>
      </p:sp>
      <p:sp>
        <p:nvSpPr>
          <p:cNvPr id="62" name="Text 47"/>
          <p:cNvSpPr/>
          <p:nvPr/>
        </p:nvSpPr>
        <p:spPr>
          <a:xfrm>
            <a:off x="4629150" y="4105126"/>
            <a:ext cx="4133850" cy="699046"/>
          </a:xfrm>
          <a:prstGeom prst="roundRect">
            <a:avLst>
              <a:gd name="adj" fmla="val 8175"/>
            </a:avLst>
          </a:prstGeom>
          <a:solidFill>
            <a:srgbClr val="F7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3" name="Shape 48"/>
          <p:cNvSpPr/>
          <p:nvPr/>
        </p:nvSpPr>
        <p:spPr>
          <a:xfrm>
            <a:off x="4648200" y="4105126"/>
            <a:ext cx="0" cy="699046"/>
          </a:xfrm>
          <a:prstGeom prst="line">
            <a:avLst/>
          </a:prstGeom>
          <a:noFill/>
          <a:ln w="38100">
            <a:solidFill>
              <a:srgbClr val="2D9C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4" name="Text 49"/>
          <p:cNvSpPr/>
          <p:nvPr/>
        </p:nvSpPr>
        <p:spPr>
          <a:xfrm>
            <a:off x="4781550" y="4219426"/>
            <a:ext cx="394449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2D9CD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Why KL Regularization?</a:t>
            </a:r>
            <a:endParaRPr lang="en-US" sz="825" dirty="0"/>
          </a:p>
        </p:txBody>
      </p:sp>
      <p:sp>
        <p:nvSpPr>
          <p:cNvPr id="65" name="Text 50"/>
          <p:cNvSpPr/>
          <p:nvPr/>
        </p:nvSpPr>
        <p:spPr>
          <a:xfrm>
            <a:off x="4781550" y="4423172"/>
            <a:ext cx="3944493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Prevents "holes" in latent space. Creates smooth, continuous manifold for meaningful interpolation.</a:t>
            </a:r>
            <a:endParaRPr lang="en-US" sz="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1516</TotalTime>
  <Words>5554</Words>
  <Application>Microsoft Macintosh PowerPoint</Application>
  <PresentationFormat>On-screen Show (16:9)</PresentationFormat>
  <Paragraphs>715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8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 &amp; Generative AI - Week 12</dc:title>
  <dc:subject>Computer Modelling Course</dc:subject>
  <dc:creator>Technical University of Košice</dc:creator>
  <cp:lastModifiedBy>Matej Gazda</cp:lastModifiedBy>
  <cp:revision>4</cp:revision>
  <dcterms:created xsi:type="dcterms:W3CDTF">2025-12-07T16:21:02Z</dcterms:created>
  <dcterms:modified xsi:type="dcterms:W3CDTF">2025-12-09T12:44:39Z</dcterms:modified>
</cp:coreProperties>
</file>